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13"/>
  </p:notesMasterIdLst>
  <p:sldIdLst>
    <p:sldId id="258" r:id="rId2"/>
    <p:sldId id="263" r:id="rId3"/>
    <p:sldId id="270" r:id="rId4"/>
    <p:sldId id="281" r:id="rId5"/>
    <p:sldId id="267" r:id="rId6"/>
    <p:sldId id="273" r:id="rId7"/>
    <p:sldId id="268" r:id="rId8"/>
    <p:sldId id="285" r:id="rId9"/>
    <p:sldId id="260" r:id="rId10"/>
    <p:sldId id="287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371498"/>
    <a:srgbClr val="9933FF"/>
    <a:srgbClr val="D3A7FF"/>
    <a:srgbClr val="E1E1FF"/>
    <a:srgbClr val="DE9BFF"/>
    <a:srgbClr val="CC99FF"/>
    <a:srgbClr val="C5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0" autoAdjust="0"/>
    <p:restoredTop sz="94660"/>
  </p:normalViewPr>
  <p:slideViewPr>
    <p:cSldViewPr>
      <p:cViewPr varScale="1">
        <p:scale>
          <a:sx n="44" d="100"/>
          <a:sy n="44" d="100"/>
        </p:scale>
        <p:origin x="-9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5192B56-6D9B-41D8-ACE0-13E591C4E975}" type="datetimeFigureOut">
              <a:rPr lang="ru-RU"/>
              <a:pPr>
                <a:defRPr/>
              </a:pPr>
              <a:t>24.11.2017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0B40D48-AB24-4DC5-9D28-52D1A77423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89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74850-42B5-486D-919C-8335B858528C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830DD-B34B-4F4D-8CC1-0D8C5EEDC0ED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32184-358B-4A20-BD01-DF1A16F21B19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8B159-E260-40D9-B9A8-3DF8ECADEA6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211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7C9F8F-0104-4F01-B56D-D14BF67F9AF0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6E7C06-79CA-4199-B6EE-BE4803C8DCFF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DF037E-3DC3-45CA-9EC4-0B057FC85B1B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18A8D3-4CB4-4490-B2FC-42E95E2B919D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260AE-A6E3-4DCA-AAE5-DF2B22A3D204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8A5E9A-CDF7-4328-B650-1B2082087F0B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B7611-759B-4D7E-937F-2537418E5D83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4B0B7-83A7-406E-8D21-62C5A7A60614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0F6D6B9-6419-4150-BCDC-4220015D4A3F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3333333333</a:t>
            </a:r>
            <a:endParaRPr lang="ru-RU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468313" y="1557338"/>
            <a:ext cx="82296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900" b="1" dirty="0">
                <a:solidFill>
                  <a:srgbClr val="371498"/>
                </a:solidFill>
              </a:rPr>
              <a:t>Белые зайчики </a:t>
            </a:r>
          </a:p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3900" b="1" dirty="0">
                <a:solidFill>
                  <a:srgbClr val="371498"/>
                </a:solidFill>
              </a:rPr>
              <a:t>Сидят в тёмном чуланчике.</a:t>
            </a:r>
          </a:p>
        </p:txBody>
      </p:sp>
      <p:pic>
        <p:nvPicPr>
          <p:cNvPr id="43015" name="Picture 7" descr="kai-per-ilgai-kraujuoja-danten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356992"/>
            <a:ext cx="2736850" cy="19161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3018" name="AutoShape 10"/>
          <p:cNvSpPr>
            <a:spLocks noChangeArrowheads="1"/>
          </p:cNvSpPr>
          <p:nvPr/>
        </p:nvSpPr>
        <p:spPr bwMode="auto">
          <a:xfrm>
            <a:off x="1908175" y="476250"/>
            <a:ext cx="5688013" cy="792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660033"/>
                </a:solidFill>
              </a:rPr>
              <a:t>Отгадай загадку</a:t>
            </a: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43019" name="AutoShape 11"/>
          <p:cNvSpPr>
            <a:spLocks noChangeArrowheads="1"/>
          </p:cNvSpPr>
          <p:nvPr/>
        </p:nvSpPr>
        <p:spPr bwMode="auto">
          <a:xfrm>
            <a:off x="3276600" y="5805488"/>
            <a:ext cx="2447925" cy="7191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Зубы</a:t>
            </a:r>
            <a:endParaRPr lang="ru-RU">
              <a:solidFill>
                <a:srgbClr val="66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  <p:bldP spid="430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41"/>
          <p:cNvSpPr>
            <a:spLocks noChangeArrowheads="1"/>
          </p:cNvSpPr>
          <p:nvPr/>
        </p:nvSpPr>
        <p:spPr bwMode="auto">
          <a:xfrm>
            <a:off x="251521" y="260349"/>
            <a:ext cx="8568630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rgbClr val="00B0F0"/>
                </a:solidFill>
                <a:latin typeface="Times New Roman" pitchFamily="18" charset="0"/>
              </a:rPr>
              <a:t>Индивидуальные средства по     уходу за зубами</a:t>
            </a:r>
            <a:endParaRPr lang="ru-RU" sz="3200" b="1" dirty="0">
              <a:solidFill>
                <a:srgbClr val="00B0F0"/>
              </a:solidFill>
            </a:endParaRPr>
          </a:p>
        </p:txBody>
      </p:sp>
      <p:grpSp>
        <p:nvGrpSpPr>
          <p:cNvPr id="16390" name="Группа 9"/>
          <p:cNvGrpSpPr>
            <a:grpSpLocks/>
          </p:cNvGrpSpPr>
          <p:nvPr/>
        </p:nvGrpSpPr>
        <p:grpSpPr bwMode="auto">
          <a:xfrm>
            <a:off x="228602" y="1252113"/>
            <a:ext cx="8496300" cy="4364037"/>
            <a:chOff x="4863492" y="1993788"/>
            <a:chExt cx="3121084" cy="119542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863492" y="1993788"/>
              <a:ext cx="3121084" cy="1195420"/>
            </a:xfrm>
            <a:prstGeom prst="roundRect">
              <a:avLst>
                <a:gd name="adj" fmla="val 10000"/>
              </a:avLst>
            </a:prstGeom>
            <a:gradFill flip="none" rotWithShape="0">
              <a:gsLst>
                <a:gs pos="0">
                  <a:srgbClr val="CC66FF">
                    <a:tint val="66000"/>
                    <a:satMod val="160000"/>
                  </a:srgbClr>
                </a:gs>
                <a:gs pos="50000">
                  <a:srgbClr val="CC66FF">
                    <a:tint val="44500"/>
                    <a:satMod val="160000"/>
                  </a:srgbClr>
                </a:gs>
                <a:gs pos="100000">
                  <a:srgbClr val="CC66FF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9933F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4898482" y="2029011"/>
              <a:ext cx="3051105" cy="11249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800" dirty="0">
                <a:solidFill>
                  <a:srgbClr val="00206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468313" y="1628775"/>
            <a:ext cx="8135937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</a:t>
            </a:r>
            <a:r>
              <a:rPr lang="ru-RU" sz="24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n-US" sz="24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</a:t>
            </a:r>
            <a:endParaRPr lang="ru-RU" sz="24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Зубная щётка</a:t>
            </a:r>
          </a:p>
          <a:p>
            <a:pPr>
              <a:defRPr/>
            </a:pPr>
            <a:r>
              <a:rPr lang="ru-RU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Зубная паста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Дополнительные:</a:t>
            </a:r>
          </a:p>
          <a:p>
            <a:pPr>
              <a:defRPr/>
            </a:pPr>
            <a:r>
              <a:rPr lang="ru-RU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Зубная нить</a:t>
            </a:r>
          </a:p>
          <a:p>
            <a:pPr>
              <a:defRPr/>
            </a:pPr>
            <a:r>
              <a:rPr lang="ru-RU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Ополаскиватели </a:t>
            </a:r>
          </a:p>
          <a:p>
            <a:pPr>
              <a:defRPr/>
            </a:pPr>
            <a:r>
              <a:rPr lang="ru-RU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Жевательная резинка</a:t>
            </a:r>
          </a:p>
        </p:txBody>
      </p:sp>
      <p:pic>
        <p:nvPicPr>
          <p:cNvPr id="16" name="Picture 4" descr="239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1966" y="1709202"/>
            <a:ext cx="1007739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96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918" y="1628775"/>
            <a:ext cx="129614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299042408444de5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3687" y="3501726"/>
            <a:ext cx="1296145" cy="1511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&amp;Ocy;&amp;pcy;&amp;ocy;&amp;lcy;&amp;acy;&amp;scy;&amp;kcy;&amp;icy;&amp;vcy;&amp;acy;&amp;tcy;&amp;iecy;&amp;lcy;&amp;softcy; &amp;pcy;&amp;ocy;&amp;lcy;&amp;ocy;&amp;scy;&amp;tcy;&amp;icy; &amp;rcy;&amp;tcy;&amp;acy; Fresh&amp;Clea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80112" y="3675705"/>
            <a:ext cx="791567" cy="1223416"/>
          </a:xfrm>
          <a:prstGeom prst="rect">
            <a:avLst/>
          </a:prstGeom>
          <a:noFill/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56732" y="3900957"/>
            <a:ext cx="1224136" cy="1008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4093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659507" y="1196752"/>
            <a:ext cx="6144053" cy="317009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000" b="1" dirty="0">
                <a:ln w="11430"/>
                <a:solidFill>
                  <a:srgbClr val="371498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МОЛОДЦЫ!</a:t>
            </a:r>
          </a:p>
          <a:p>
            <a:pPr algn="ctr">
              <a:defRPr/>
            </a:pPr>
            <a:endParaRPr lang="ru-RU" sz="4000" b="1" dirty="0">
              <a:ln w="11430"/>
              <a:solidFill>
                <a:srgbClr val="371498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8000" b="1" dirty="0">
                <a:ln w="11430"/>
                <a:solidFill>
                  <a:srgbClr val="371498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СПАСИБО!</a:t>
            </a:r>
          </a:p>
        </p:txBody>
      </p:sp>
      <p:pic>
        <p:nvPicPr>
          <p:cNvPr id="9" name="Рисунок 8" descr="655245gdhvvofgv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46418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 descr="655245gdhvvofgv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150" y="333375"/>
            <a:ext cx="46418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10" descr="655245gdhvvofgv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46418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11" descr="655245gdhvvofgv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150" y="2276475"/>
            <a:ext cx="46418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 descr="655245gdhvvofgv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149725"/>
            <a:ext cx="46418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655245gdhvvofgv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076700"/>
            <a:ext cx="46418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179388" y="1196975"/>
            <a:ext cx="54514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Зубами </a:t>
            </a:r>
            <a:r>
              <a:rPr lang="ru-RU" sz="2800" b="1" u="sng" dirty="0">
                <a:solidFill>
                  <a:srgbClr val="371498"/>
                </a:solidFill>
              </a:rPr>
              <a:t>откусывают,</a:t>
            </a:r>
            <a:r>
              <a:rPr lang="ru-RU" sz="2800" b="1" dirty="0">
                <a:solidFill>
                  <a:srgbClr val="371498"/>
                </a:solidFill>
              </a:rPr>
              <a:t> </a:t>
            </a:r>
          </a:p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              </a:t>
            </a:r>
            <a:r>
              <a:rPr lang="ru-RU" sz="2800" b="1" u="sng" dirty="0">
                <a:solidFill>
                  <a:srgbClr val="371498"/>
                </a:solidFill>
              </a:rPr>
              <a:t>измельчают,</a:t>
            </a:r>
            <a:r>
              <a:rPr lang="ru-RU" sz="2800" b="1" dirty="0">
                <a:solidFill>
                  <a:srgbClr val="371498"/>
                </a:solidFill>
              </a:rPr>
              <a:t> </a:t>
            </a:r>
          </a:p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              </a:t>
            </a:r>
            <a:r>
              <a:rPr lang="ru-RU" sz="2800" b="1" u="sng" dirty="0">
                <a:solidFill>
                  <a:srgbClr val="371498"/>
                </a:solidFill>
              </a:rPr>
              <a:t>пережёвывают</a:t>
            </a:r>
            <a:r>
              <a:rPr lang="ru-RU" sz="2800" b="1" dirty="0">
                <a:solidFill>
                  <a:srgbClr val="371498"/>
                </a:solidFill>
              </a:rPr>
              <a:t> пищу.</a:t>
            </a:r>
            <a:r>
              <a:rPr lang="ru-RU" dirty="0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126" name="AutoShape 10" descr="shutterstock_39089131130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7" name="AutoShape 12" descr="shutterstock_39089131130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8" name="AutoShape 14" descr="shutterstock_39089131130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22" name="AutoShape 22"/>
          <p:cNvSpPr>
            <a:spLocks noChangeArrowheads="1"/>
          </p:cNvSpPr>
          <p:nvPr/>
        </p:nvSpPr>
        <p:spPr bwMode="auto">
          <a:xfrm>
            <a:off x="1619250" y="260350"/>
            <a:ext cx="5688013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Для чего нужны зубы?</a:t>
            </a:r>
          </a:p>
        </p:txBody>
      </p:sp>
      <p:sp>
        <p:nvSpPr>
          <p:cNvPr id="51224" name="AutoShape 24"/>
          <p:cNvSpPr>
            <a:spLocks noChangeArrowheads="1"/>
          </p:cNvSpPr>
          <p:nvPr/>
        </p:nvSpPr>
        <p:spPr bwMode="auto">
          <a:xfrm>
            <a:off x="1116013" y="3284538"/>
            <a:ext cx="6985000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Какое ещё значение имеют зубы?</a:t>
            </a:r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4643438" y="4365625"/>
            <a:ext cx="434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Зубы помогают </a:t>
            </a:r>
          </a:p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чётко говорить.</a:t>
            </a:r>
          </a:p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Здоровые зубы </a:t>
            </a:r>
          </a:p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</a:rPr>
              <a:t>придают лицу красоту.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51228" name="Picture 28" descr="lyggzwop%5b94651%5d(300x271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4221163"/>
            <a:ext cx="2713038" cy="2441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37" name="Picture 17" descr="http://www.dentalcanada.ru/images/chiropractor-silver-spring-md-yousefi-chiropractic-clinic-supporting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1196752"/>
            <a:ext cx="3251638" cy="15289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utoUpdateAnimBg="0"/>
      <p:bldP spid="51224" grpId="0" animBg="1" autoUpdateAnimBg="0"/>
      <p:bldP spid="5122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1619250" y="260350"/>
            <a:ext cx="5688013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Названия зубов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5148263" y="1989138"/>
            <a:ext cx="3656012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ru-RU" sz="2800" b="1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Резцы</a:t>
            </a:r>
          </a:p>
          <a:p>
            <a:pPr>
              <a:lnSpc>
                <a:spcPct val="140000"/>
              </a:lnSpc>
              <a:defRPr/>
            </a:pPr>
            <a:r>
              <a:rPr lang="ru-RU" sz="2800" b="1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Клыки</a:t>
            </a:r>
          </a:p>
          <a:p>
            <a:pPr>
              <a:lnSpc>
                <a:spcPct val="140000"/>
              </a:lnSpc>
              <a:defRPr/>
            </a:pPr>
            <a:r>
              <a:rPr lang="ru-RU" sz="2800" b="1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Малые коренные</a:t>
            </a:r>
          </a:p>
          <a:p>
            <a:pPr>
              <a:lnSpc>
                <a:spcPct val="140000"/>
              </a:lnSpc>
              <a:defRPr/>
            </a:pPr>
            <a:r>
              <a:rPr lang="ru-RU" sz="2800" b="1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Большие коренные</a:t>
            </a:r>
          </a:p>
          <a:p>
            <a:pPr>
              <a:lnSpc>
                <a:spcPct val="140000"/>
              </a:lnSpc>
              <a:defRPr/>
            </a:pPr>
            <a:r>
              <a:rPr lang="ru-RU" sz="2800" b="1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Зубы мудрости</a:t>
            </a:r>
          </a:p>
        </p:txBody>
      </p:sp>
      <p:pic>
        <p:nvPicPr>
          <p:cNvPr id="6151" name="Picture 14" descr="Teeth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484313"/>
            <a:ext cx="4559300" cy="36607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58421" name="Group 53"/>
          <p:cNvGraphicFramePr>
            <a:graphicFrameLocks noGrp="1"/>
          </p:cNvGraphicFramePr>
          <p:nvPr>
            <p:ph type="tbl" idx="1"/>
          </p:nvPr>
        </p:nvGraphicFramePr>
        <p:xfrm>
          <a:off x="395288" y="1916113"/>
          <a:ext cx="8229600" cy="4572239"/>
        </p:xfrm>
        <a:graphic>
          <a:graphicData uri="http://schemas.openxmlformats.org/drawingml/2006/table">
            <a:tbl>
              <a:tblPr firstRow="1" bandRow="1"/>
              <a:tblGrid>
                <a:gridCol w="4114800"/>
                <a:gridCol w="4114800"/>
              </a:tblGrid>
              <a:tr h="1130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 зубов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A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Их функция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A7FF"/>
                    </a:solidFill>
                  </a:tcPr>
                </a:tc>
              </a:tr>
              <a:tr h="776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1498"/>
                          </a:solidFill>
                          <a:effectLst/>
                          <a:latin typeface="Arial" charset="0"/>
                        </a:rPr>
                        <a:t>откусывают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</a:tr>
              <a:tr h="944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1498"/>
                          </a:solidFill>
                          <a:effectLst/>
                          <a:latin typeface="Arial" charset="0"/>
                        </a:rPr>
                        <a:t>перекусывают жёсткие волокна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1498"/>
                          </a:solidFill>
                          <a:effectLst/>
                          <a:latin typeface="Arial" charset="0"/>
                        </a:rPr>
                        <a:t>измельчают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</a:tr>
              <a:tr h="944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1498"/>
                          </a:solidFill>
                          <a:effectLst/>
                          <a:latin typeface="Arial" charset="0"/>
                        </a:rPr>
                        <a:t>перетирают, пережёвывают пищу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409" name="AutoShape 41"/>
          <p:cNvSpPr>
            <a:spLocks noChangeArrowheads="1"/>
          </p:cNvSpPr>
          <p:nvPr/>
        </p:nvSpPr>
        <p:spPr bwMode="auto">
          <a:xfrm>
            <a:off x="1692275" y="188913"/>
            <a:ext cx="5688013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Функции зубов</a:t>
            </a:r>
          </a:p>
        </p:txBody>
      </p:sp>
      <p:sp>
        <p:nvSpPr>
          <p:cNvPr id="58411" name="Rectangle 43"/>
          <p:cNvSpPr>
            <a:spLocks noChangeArrowheads="1"/>
          </p:cNvSpPr>
          <p:nvPr/>
        </p:nvSpPr>
        <p:spPr bwMode="auto">
          <a:xfrm>
            <a:off x="1116013" y="1125538"/>
            <a:ext cx="65420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660033"/>
                </a:solidFill>
              </a:rPr>
              <a:t>Какие зубы откусывают пищу?</a:t>
            </a:r>
            <a:r>
              <a:rPr 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8412" name="Text Box 44"/>
          <p:cNvSpPr txBox="1">
            <a:spLocks noChangeArrowheads="1"/>
          </p:cNvSpPr>
          <p:nvPr/>
        </p:nvSpPr>
        <p:spPr bwMode="auto">
          <a:xfrm>
            <a:off x="376238" y="280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413" name="Text Box 45"/>
          <p:cNvSpPr txBox="1">
            <a:spLocks noChangeArrowheads="1"/>
          </p:cNvSpPr>
          <p:nvPr/>
        </p:nvSpPr>
        <p:spPr bwMode="auto">
          <a:xfrm>
            <a:off x="468313" y="2997200"/>
            <a:ext cx="1298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резцы</a:t>
            </a:r>
          </a:p>
        </p:txBody>
      </p:sp>
      <p:sp>
        <p:nvSpPr>
          <p:cNvPr id="58414" name="Rectangle 46"/>
          <p:cNvSpPr>
            <a:spLocks noChangeArrowheads="1"/>
          </p:cNvSpPr>
          <p:nvPr/>
        </p:nvSpPr>
        <p:spPr bwMode="auto">
          <a:xfrm>
            <a:off x="395288" y="1052513"/>
            <a:ext cx="8280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660033"/>
                </a:solidFill>
              </a:rPr>
              <a:t>Какие перекусывают жёсткие волокна?</a:t>
            </a:r>
            <a:r>
              <a:rPr 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468313" y="3860800"/>
            <a:ext cx="13033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клыки</a:t>
            </a:r>
          </a:p>
        </p:txBody>
      </p:sp>
      <p:sp>
        <p:nvSpPr>
          <p:cNvPr id="58416" name="Rectangle 48"/>
          <p:cNvSpPr>
            <a:spLocks noChangeArrowheads="1"/>
          </p:cNvSpPr>
          <p:nvPr/>
        </p:nvSpPr>
        <p:spPr bwMode="auto">
          <a:xfrm>
            <a:off x="1042988" y="1125538"/>
            <a:ext cx="65659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660033"/>
                </a:solidFill>
              </a:rPr>
              <a:t>Какие зубы измельчают пищу?</a:t>
            </a:r>
            <a:r>
              <a:rPr 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395288" y="4724400"/>
            <a:ext cx="3213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371498"/>
                </a:solidFill>
              </a:rPr>
              <a:t>малые</a:t>
            </a:r>
            <a:r>
              <a:rPr lang="ru-RU" sz="2800" b="1"/>
              <a:t> </a:t>
            </a:r>
            <a:r>
              <a:rPr lang="ru-RU" sz="2800" b="1">
                <a:solidFill>
                  <a:srgbClr val="371498"/>
                </a:solidFill>
              </a:rPr>
              <a:t>коренные</a:t>
            </a:r>
          </a:p>
        </p:txBody>
      </p:sp>
      <p:sp>
        <p:nvSpPr>
          <p:cNvPr id="58419" name="Rectangle 51"/>
          <p:cNvSpPr>
            <a:spLocks noChangeArrowheads="1"/>
          </p:cNvSpPr>
          <p:nvPr/>
        </p:nvSpPr>
        <p:spPr bwMode="auto">
          <a:xfrm>
            <a:off x="250825" y="1052513"/>
            <a:ext cx="8648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660033"/>
                </a:solidFill>
              </a:rPr>
              <a:t>Какие перетирают, пережёвывают пищу?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8420" name="Text Box 52"/>
          <p:cNvSpPr txBox="1">
            <a:spLocks noChangeArrowheads="1"/>
          </p:cNvSpPr>
          <p:nvPr/>
        </p:nvSpPr>
        <p:spPr bwMode="auto">
          <a:xfrm>
            <a:off x="468313" y="5589588"/>
            <a:ext cx="3619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371498"/>
                </a:solidFill>
              </a:rPr>
              <a:t>большие</a:t>
            </a:r>
            <a:r>
              <a:rPr lang="ru-RU" sz="2800" b="1"/>
              <a:t> </a:t>
            </a:r>
            <a:r>
              <a:rPr lang="ru-RU" sz="2800" b="1">
                <a:solidFill>
                  <a:srgbClr val="371498"/>
                </a:solidFill>
              </a:rPr>
              <a:t>коренные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8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58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58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1" grpId="0"/>
      <p:bldP spid="58411" grpId="1"/>
      <p:bldP spid="58413" grpId="0"/>
      <p:bldP spid="58414" grpId="0"/>
      <p:bldP spid="58414" grpId="1"/>
      <p:bldP spid="58415" grpId="0"/>
      <p:bldP spid="58416" grpId="0" build="allAtOnce"/>
      <p:bldP spid="58417" grpId="0"/>
      <p:bldP spid="584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96975"/>
            <a:ext cx="6045200" cy="3619500"/>
          </a:xfrm>
          <a:prstGeom prst="rect">
            <a:avLst/>
          </a:prstGeom>
          <a:noFill/>
          <a:ln w="9525">
            <a:solidFill>
              <a:srgbClr val="CC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331913" y="4292600"/>
            <a:ext cx="2154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rgbClr val="371498"/>
                </a:solidFill>
              </a:rPr>
              <a:t>Зубы ребёнка</a:t>
            </a: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4787900" y="4076700"/>
            <a:ext cx="2420938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sz="2400">
                <a:solidFill>
                  <a:srgbClr val="371498"/>
                </a:solidFill>
              </a:rPr>
              <a:t>Зубы взрослого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2400">
                <a:solidFill>
                  <a:srgbClr val="371498"/>
                </a:solidFill>
              </a:rPr>
              <a:t> человека</a:t>
            </a: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684213" y="5157788"/>
            <a:ext cx="60817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228600" algn="l"/>
                <a:tab pos="3086100" algn="l"/>
              </a:tabLst>
              <a:defRPr/>
            </a:pPr>
            <a:r>
              <a:rPr lang="ru-RU" sz="2800" b="1" dirty="0">
                <a:solidFill>
                  <a:srgbClr val="371498"/>
                </a:solidFill>
              </a:rPr>
              <a:t>У ребенка – 20 зубов.</a:t>
            </a:r>
          </a:p>
          <a:p>
            <a:pPr>
              <a:tabLst>
                <a:tab pos="228600" algn="l"/>
                <a:tab pos="3086100" algn="l"/>
              </a:tabLst>
              <a:defRPr/>
            </a:pPr>
            <a:r>
              <a:rPr lang="ru-RU" sz="2800" b="1">
                <a:solidFill>
                  <a:srgbClr val="371498"/>
                </a:solidFill>
              </a:rPr>
              <a:t>У </a:t>
            </a:r>
            <a:r>
              <a:rPr lang="ru-RU" sz="2800" b="1" dirty="0">
                <a:solidFill>
                  <a:srgbClr val="371498"/>
                </a:solidFill>
              </a:rPr>
              <a:t>взрослого человека – 32 зуба.</a:t>
            </a:r>
            <a:r>
              <a:rPr lang="ru-RU" sz="2800" b="1" dirty="0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6335" name="AutoShape 15"/>
          <p:cNvSpPr>
            <a:spLocks noChangeArrowheads="1"/>
          </p:cNvSpPr>
          <p:nvPr/>
        </p:nvSpPr>
        <p:spPr bwMode="auto">
          <a:xfrm>
            <a:off x="323850" y="188913"/>
            <a:ext cx="8424863" cy="10080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Подсчитайте количество зубов у ребёнка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и у взрослого человека.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395288" y="1557338"/>
            <a:ext cx="84836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sz="2800" b="1" dirty="0">
                <a:solidFill>
                  <a:srgbClr val="371498"/>
                </a:solidFill>
              </a:rPr>
              <a:t>Человек растёт, а зубы – нет, </a:t>
            </a:r>
          </a:p>
          <a:p>
            <a:pPr>
              <a:lnSpc>
                <a:spcPct val="130000"/>
              </a:lnSpc>
              <a:defRPr/>
            </a:pPr>
            <a:r>
              <a:rPr lang="ru-RU" sz="2800" b="1" dirty="0">
                <a:solidFill>
                  <a:srgbClr val="371498"/>
                </a:solidFill>
              </a:rPr>
              <a:t>и расстояние между зубами увеличивается. </a:t>
            </a:r>
          </a:p>
          <a:p>
            <a:pPr>
              <a:lnSpc>
                <a:spcPct val="130000"/>
              </a:lnSpc>
              <a:defRPr/>
            </a:pPr>
            <a:r>
              <a:rPr lang="ru-RU" sz="2800" b="1" dirty="0">
                <a:solidFill>
                  <a:srgbClr val="371498"/>
                </a:solidFill>
              </a:rPr>
              <a:t>Поэтому, когда рост челюстей заканчивается, </a:t>
            </a:r>
          </a:p>
          <a:p>
            <a:pPr>
              <a:lnSpc>
                <a:spcPct val="130000"/>
              </a:lnSpc>
              <a:defRPr/>
            </a:pPr>
            <a:r>
              <a:rPr lang="ru-RU" sz="2800" b="1" dirty="0">
                <a:solidFill>
                  <a:srgbClr val="371498"/>
                </a:solidFill>
              </a:rPr>
              <a:t>молочные зубы меняются на прочные </a:t>
            </a:r>
          </a:p>
          <a:p>
            <a:pPr>
              <a:lnSpc>
                <a:spcPct val="130000"/>
              </a:lnSpc>
              <a:defRPr/>
            </a:pPr>
            <a:r>
              <a:rPr lang="ru-RU" sz="2800" b="1" dirty="0">
                <a:solidFill>
                  <a:srgbClr val="371498"/>
                </a:solidFill>
              </a:rPr>
              <a:t>постоянные зубы.</a:t>
            </a:r>
            <a:r>
              <a:rPr lang="ru-RU" sz="2800" b="1" dirty="0">
                <a:solidFill>
                  <a:srgbClr val="37149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63496" name="Picture 8" descr="754e4704f22fd323a2248b3f87a946a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365625"/>
            <a:ext cx="4498975" cy="2109788"/>
          </a:xfrm>
          <a:prstGeom prst="rect">
            <a:avLst/>
          </a:prstGeom>
          <a:noFill/>
          <a:ln w="9525">
            <a:solidFill>
              <a:srgbClr val="CC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8" name="AutoShape 10"/>
          <p:cNvSpPr>
            <a:spLocks noChangeArrowheads="1"/>
          </p:cNvSpPr>
          <p:nvPr/>
        </p:nvSpPr>
        <p:spPr bwMode="auto">
          <a:xfrm>
            <a:off x="323850" y="188913"/>
            <a:ext cx="8424863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Как вы думаете, почему молочные зубы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меняются на постоянные?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0" descr="07ba3f69f83c5b7e3ea86db4c9fa960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492375"/>
            <a:ext cx="3967163" cy="4138613"/>
          </a:xfrm>
          <a:prstGeom prst="rect">
            <a:avLst/>
          </a:prstGeom>
          <a:noFill/>
          <a:ln w="9525">
            <a:solidFill>
              <a:srgbClr val="CC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3419475" y="1125538"/>
            <a:ext cx="17446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371498"/>
                </a:solidFill>
              </a:rPr>
              <a:t>Эмалью.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3492500" y="1196975"/>
            <a:ext cx="1557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371498"/>
                </a:solidFill>
              </a:rPr>
              <a:t>Дентин.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2916238" y="1341438"/>
            <a:ext cx="2779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371498"/>
                </a:solidFill>
              </a:rPr>
              <a:t>Пульпа (нерв).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1979613" y="1628775"/>
            <a:ext cx="4468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371498"/>
                </a:solidFill>
              </a:rPr>
              <a:t>Питательные вещества.</a:t>
            </a:r>
          </a:p>
        </p:txBody>
      </p:sp>
      <p:sp>
        <p:nvSpPr>
          <p:cNvPr id="57365" name="AutoShape 21"/>
          <p:cNvSpPr>
            <a:spLocks noChangeArrowheads="1"/>
          </p:cNvSpPr>
          <p:nvPr/>
        </p:nvSpPr>
        <p:spPr bwMode="auto">
          <a:xfrm>
            <a:off x="1619250" y="260350"/>
            <a:ext cx="5688013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Чем покрыты зубы?</a:t>
            </a:r>
          </a:p>
        </p:txBody>
      </p:sp>
      <p:sp>
        <p:nvSpPr>
          <p:cNvPr id="57366" name="AutoShape 22"/>
          <p:cNvSpPr>
            <a:spLocks noChangeArrowheads="1"/>
          </p:cNvSpPr>
          <p:nvPr/>
        </p:nvSpPr>
        <p:spPr bwMode="auto">
          <a:xfrm>
            <a:off x="827088" y="333375"/>
            <a:ext cx="7129462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Что находится под слоем эмали?</a:t>
            </a:r>
          </a:p>
        </p:txBody>
      </p:sp>
      <p:sp>
        <p:nvSpPr>
          <p:cNvPr id="57367" name="AutoShape 23"/>
          <p:cNvSpPr>
            <a:spLocks noChangeArrowheads="1"/>
          </p:cNvSpPr>
          <p:nvPr/>
        </p:nvSpPr>
        <p:spPr bwMode="auto">
          <a:xfrm>
            <a:off x="1116013" y="404813"/>
            <a:ext cx="6624637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Что находится внутри зуба?</a:t>
            </a:r>
          </a:p>
        </p:txBody>
      </p:sp>
      <p:sp>
        <p:nvSpPr>
          <p:cNvPr id="57368" name="AutoShape 24"/>
          <p:cNvSpPr>
            <a:spLocks noChangeArrowheads="1"/>
          </p:cNvSpPr>
          <p:nvPr/>
        </p:nvSpPr>
        <p:spPr bwMode="auto">
          <a:xfrm>
            <a:off x="1116013" y="476250"/>
            <a:ext cx="6624637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Что кровь приносит к зубам?</a:t>
            </a:r>
          </a:p>
        </p:txBody>
      </p:sp>
      <p:sp>
        <p:nvSpPr>
          <p:cNvPr id="57369" name="AutoShape 25"/>
          <p:cNvSpPr>
            <a:spLocks noChangeArrowheads="1"/>
          </p:cNvSpPr>
          <p:nvPr/>
        </p:nvSpPr>
        <p:spPr bwMode="auto">
          <a:xfrm>
            <a:off x="1116013" y="549275"/>
            <a:ext cx="6624637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Почему разрушаются зубы?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7" grpId="0"/>
      <p:bldP spid="57357" grpId="1"/>
      <p:bldP spid="57359" grpId="0"/>
      <p:bldP spid="57359" grpId="1"/>
      <p:bldP spid="57361" grpId="0"/>
      <p:bldP spid="57361" grpId="1"/>
      <p:bldP spid="57363" grpId="0"/>
      <p:bldP spid="57363" grpId="1"/>
      <p:bldP spid="57365" grpId="0" animBg="1"/>
      <p:bldP spid="57366" grpId="0" animBg="1"/>
      <p:bldP spid="57366" grpId="1" animBg="1"/>
      <p:bldP spid="57367" grpId="0" animBg="1"/>
      <p:bldP spid="57367" grpId="1" animBg="1"/>
      <p:bldP spid="57368" grpId="0" animBg="1"/>
      <p:bldP spid="57368" grpId="1" animBg="1"/>
      <p:bldP spid="573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41"/>
          <p:cNvSpPr>
            <a:spLocks noChangeArrowheads="1"/>
          </p:cNvSpPr>
          <p:nvPr/>
        </p:nvSpPr>
        <p:spPr bwMode="auto">
          <a:xfrm>
            <a:off x="1619250" y="260350"/>
            <a:ext cx="5688013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Уход за зубами</a:t>
            </a:r>
          </a:p>
        </p:txBody>
      </p:sp>
      <p:grpSp>
        <p:nvGrpSpPr>
          <p:cNvPr id="16390" name="Группа 9"/>
          <p:cNvGrpSpPr>
            <a:grpSpLocks/>
          </p:cNvGrpSpPr>
          <p:nvPr/>
        </p:nvGrpSpPr>
        <p:grpSpPr bwMode="auto">
          <a:xfrm>
            <a:off x="323850" y="1268413"/>
            <a:ext cx="8496300" cy="4364037"/>
            <a:chOff x="4863492" y="1993788"/>
            <a:chExt cx="3121084" cy="119542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863492" y="1993788"/>
              <a:ext cx="3121084" cy="1195420"/>
            </a:xfrm>
            <a:prstGeom prst="roundRect">
              <a:avLst>
                <a:gd name="adj" fmla="val 10000"/>
              </a:avLst>
            </a:prstGeom>
            <a:gradFill flip="none" rotWithShape="0">
              <a:gsLst>
                <a:gs pos="0">
                  <a:srgbClr val="CC66FF">
                    <a:tint val="66000"/>
                    <a:satMod val="160000"/>
                  </a:srgbClr>
                </a:gs>
                <a:gs pos="50000">
                  <a:srgbClr val="CC66FF">
                    <a:tint val="44500"/>
                    <a:satMod val="160000"/>
                  </a:srgbClr>
                </a:gs>
                <a:gs pos="100000">
                  <a:srgbClr val="CC66FF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9933F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4898482" y="2029011"/>
              <a:ext cx="3051105" cy="11249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800" dirty="0">
                <a:solidFill>
                  <a:srgbClr val="00206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468313" y="1628775"/>
            <a:ext cx="8135937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tabLst>
                <a:tab pos="228600" algn="l"/>
                <a:tab pos="3086100" algn="l"/>
              </a:tabLst>
              <a:defRPr/>
            </a:pPr>
            <a:r>
              <a:rPr lang="ru-RU" sz="2400" dirty="0">
                <a:solidFill>
                  <a:srgbClr val="371498"/>
                </a:solidFill>
                <a:latin typeface="+mn-lt"/>
                <a:cs typeface="Times New Roman" pitchFamily="18" charset="0"/>
              </a:rPr>
              <a:t>Поспеши себя избавить от налёта на зубах, </a:t>
            </a:r>
          </a:p>
          <a:p>
            <a:pPr algn="just">
              <a:lnSpc>
                <a:spcPct val="150000"/>
              </a:lnSpc>
              <a:tabLst>
                <a:tab pos="228600" algn="l"/>
                <a:tab pos="3086100" algn="l"/>
              </a:tabLst>
              <a:defRPr/>
            </a:pPr>
            <a:r>
              <a:rPr lang="ru-RU" sz="2400" dirty="0">
                <a:solidFill>
                  <a:srgbClr val="371498"/>
                </a:solidFill>
                <a:latin typeface="+mn-lt"/>
                <a:cs typeface="Times New Roman" pitchFamily="18" charset="0"/>
              </a:rPr>
              <a:t>Это так легко исправить, если щётка есть в руках.</a:t>
            </a:r>
          </a:p>
          <a:p>
            <a:pPr algn="just">
              <a:lnSpc>
                <a:spcPct val="150000"/>
              </a:lnSpc>
              <a:tabLst>
                <a:tab pos="228600" algn="l"/>
                <a:tab pos="3086100" algn="l"/>
              </a:tabLst>
              <a:defRPr/>
            </a:pPr>
            <a:r>
              <a:rPr lang="ru-RU" sz="2400" dirty="0">
                <a:solidFill>
                  <a:srgbClr val="371498"/>
                </a:solidFill>
                <a:latin typeface="+mn-lt"/>
                <a:cs typeface="Times New Roman" pitchFamily="18" charset="0"/>
              </a:rPr>
              <a:t>Три минуты чисти зубы сверху и с боков,</a:t>
            </a:r>
          </a:p>
          <a:p>
            <a:pPr algn="just">
              <a:lnSpc>
                <a:spcPct val="150000"/>
              </a:lnSpc>
              <a:tabLst>
                <a:tab pos="228600" algn="l"/>
                <a:tab pos="3086100" algn="l"/>
              </a:tabLst>
              <a:defRPr/>
            </a:pPr>
            <a:r>
              <a:rPr lang="ru-RU" sz="2400" dirty="0">
                <a:solidFill>
                  <a:srgbClr val="371498"/>
                </a:solidFill>
                <a:latin typeface="+mn-lt"/>
                <a:cs typeface="Times New Roman" pitchFamily="18" charset="0"/>
              </a:rPr>
              <a:t>Изнутри борись с налётом, злым врагом твоих зубов.</a:t>
            </a:r>
          </a:p>
          <a:p>
            <a:pPr algn="just">
              <a:lnSpc>
                <a:spcPct val="150000"/>
              </a:lnSpc>
              <a:tabLst>
                <a:tab pos="228600" algn="l"/>
                <a:tab pos="3086100" algn="l"/>
              </a:tabLst>
              <a:defRPr/>
            </a:pPr>
            <a:r>
              <a:rPr lang="ru-RU" sz="2400" dirty="0">
                <a:solidFill>
                  <a:srgbClr val="371498"/>
                </a:solidFill>
                <a:latin typeface="+mn-lt"/>
                <a:cs typeface="Times New Roman" pitchFamily="18" charset="0"/>
              </a:rPr>
              <a:t>А закончена работа – полощи водой. Тогда </a:t>
            </a:r>
          </a:p>
          <a:p>
            <a:pPr algn="just">
              <a:lnSpc>
                <a:spcPct val="150000"/>
              </a:lnSpc>
              <a:tabLst>
                <a:tab pos="228600" algn="l"/>
                <a:tab pos="3086100" algn="l"/>
              </a:tabLst>
              <a:defRPr/>
            </a:pPr>
            <a:r>
              <a:rPr lang="ru-RU" sz="2400" dirty="0">
                <a:solidFill>
                  <a:srgbClr val="371498"/>
                </a:solidFill>
                <a:latin typeface="+mn-lt"/>
                <a:cs typeface="Times New Roman" pitchFamily="18" charset="0"/>
              </a:rPr>
              <a:t>От противного налёта не останется следа. </a:t>
            </a:r>
          </a:p>
        </p:txBody>
      </p:sp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509120"/>
            <a:ext cx="2627784" cy="21331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6" descr="94538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981075"/>
            <a:ext cx="7991475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2"/>
          <p:cNvSpPr>
            <a:spLocks noChangeArrowheads="1"/>
          </p:cNvSpPr>
          <p:nvPr/>
        </p:nvSpPr>
        <p:spPr bwMode="auto">
          <a:xfrm>
            <a:off x="1258888" y="188913"/>
            <a:ext cx="6697662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solidFill>
              <a:srgbClr val="CC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660033"/>
                </a:solidFill>
              </a:rPr>
              <a:t>Как правильно чистить зубы?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utumn">
  <a:themeElements>
    <a:clrScheme name="Волна">
      <a:dk1>
        <a:sysClr val="windowText" lastClr="000000"/>
      </a:dk1>
      <a:lt1>
        <a:sysClr val="window" lastClr="F4F4F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896</TotalTime>
  <Words>284</Words>
  <Application>Microsoft Office PowerPoint</Application>
  <PresentationFormat>Экран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Autumn</vt:lpstr>
      <vt:lpstr>3333333333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Зубы</dc:title>
  <dc:creator>Ольга</dc:creator>
  <cp:lastModifiedBy>Admin</cp:lastModifiedBy>
  <cp:revision>55</cp:revision>
  <dcterms:created xsi:type="dcterms:W3CDTF">2016-12-07T13:52:44Z</dcterms:created>
  <dcterms:modified xsi:type="dcterms:W3CDTF">2017-11-24T17:57:44Z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379292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