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3" r:id="rId2"/>
    <p:sldId id="389" r:id="rId3"/>
    <p:sldId id="386" r:id="rId4"/>
    <p:sldId id="390" r:id="rId5"/>
    <p:sldId id="261" r:id="rId6"/>
    <p:sldId id="391" r:id="rId7"/>
    <p:sldId id="324" r:id="rId8"/>
    <p:sldId id="258" r:id="rId9"/>
    <p:sldId id="327" r:id="rId10"/>
    <p:sldId id="365" r:id="rId11"/>
    <p:sldId id="372" r:id="rId12"/>
    <p:sldId id="373" r:id="rId13"/>
    <p:sldId id="369" r:id="rId14"/>
    <p:sldId id="392" r:id="rId15"/>
    <p:sldId id="328" r:id="rId16"/>
    <p:sldId id="331" r:id="rId17"/>
    <p:sldId id="383" r:id="rId18"/>
    <p:sldId id="385" r:id="rId19"/>
    <p:sldId id="388" r:id="rId20"/>
    <p:sldId id="341" r:id="rId21"/>
    <p:sldId id="387" r:id="rId22"/>
    <p:sldId id="393" r:id="rId23"/>
    <p:sldId id="394" r:id="rId24"/>
    <p:sldId id="339" r:id="rId25"/>
    <p:sldId id="395" r:id="rId26"/>
    <p:sldId id="396" r:id="rId27"/>
    <p:sldId id="39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00000"/>
    <a:srgbClr val="0066CC"/>
    <a:srgbClr val="D74E17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D8F835-52AF-44F0-BBCC-F2BAC77E6AC8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27946F6-5D53-46B9-8246-C359242D1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D155-8FD3-4DDA-BCA8-222EBB4A85C0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D014-9152-4677-B1F9-5A59519EF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E7BC-5280-416D-A784-C27C21E9BE19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5FD6-C7A8-4B56-B4F4-DF5CA259F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9E54-3CF4-4CE0-868E-6079ADA9993E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4BF6-D6CF-430D-BD7A-E4CCDF520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5788-C86D-41BE-A662-D3454F981D39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38D4-238A-4E5D-A069-6AA570AC2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7713-D303-49C1-8B20-5625C7E83AB6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97042-9EFB-4AF2-8A26-31C5B4AD2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4971D-2481-41BE-AF2E-9976B7BB695E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0D3F-A866-401B-96B8-1ECF4227D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6E43-260B-4914-843D-86025F913100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540A-AF57-4F74-8DDE-106910D07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B124-BD4C-41E0-AEBE-87D0C0903963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80A9-CC6A-480B-B8F1-D50A65E64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6695-60CF-41AC-B510-477EBEA54EB8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46CC-C8D8-4B4B-A621-B91CBA476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389D-A2DD-4D24-B855-EFC5BE225BB8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1A97-894C-43E7-B7BA-591106132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87AA-9BBF-4ED2-B7B1-0D265AC6C3D3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7AA5-746D-477F-ABDE-2C8DD3984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6C5D33-585B-41E3-A0B4-E3F15B16CE31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34F93-C455-4E74-ADDE-FE9A8FDA9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85813"/>
            <a:ext cx="7993063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71500"/>
            <a:ext cx="1143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000125"/>
            <a:ext cx="6469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642938"/>
            <a:ext cx="7429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571500" y="5286375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99"/>
                </a:solidFill>
              </a:rPr>
              <a:t>Толерантности способствуют: знания, открытость, общение и свобода мыслей, совести, убеждений.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420938"/>
            <a:ext cx="23368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:\Documents and Settings\Aida\Рабочий стол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276475"/>
            <a:ext cx="24733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205038"/>
            <a:ext cx="24701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04813"/>
            <a:ext cx="28114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3"/>
          <p:cNvSpPr>
            <a:spLocks noChangeArrowheads="1"/>
          </p:cNvSpPr>
          <p:nvPr/>
        </p:nvSpPr>
        <p:spPr bwMode="auto">
          <a:xfrm>
            <a:off x="1571625" y="5643563"/>
            <a:ext cx="652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99"/>
                </a:solidFill>
              </a:rPr>
              <a:t>Толерантность – путь к миру и согласию.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04813"/>
            <a:ext cx="26654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76250"/>
            <a:ext cx="250031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H:\Documents and Settings\Aida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3357563"/>
            <a:ext cx="2336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H:\Documents and Settings\Aida\Рабочий стол\Рисуно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714625"/>
            <a:ext cx="35004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2571750"/>
            <a:ext cx="407193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2071688"/>
            <a:ext cx="6143625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500063"/>
            <a:ext cx="7858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</a:rPr>
              <a:t>Быть толерантным </a:t>
            </a:r>
            <a:r>
              <a:rPr lang="ru-RU" sz="2400" b="1">
                <a:solidFill>
                  <a:srgbClr val="003399"/>
                </a:solidFill>
              </a:rPr>
              <a:t>– означает уважать других, невзирая на различия. Это означает быть внимательным к другим и обращать внимание на то, что нас сближает.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357313"/>
            <a:ext cx="56959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:\Documents and Settings\Aida\Рабочий стол\Рисунок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214438"/>
            <a:ext cx="62547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571500"/>
            <a:ext cx="7315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85938" y="5786438"/>
            <a:ext cx="5684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3399"/>
                </a:solidFill>
              </a:rPr>
              <a:t>Все – мы разные, все мы – равные!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286000" y="500063"/>
            <a:ext cx="6400800" cy="562610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rgbClr val="260100"/>
                </a:solidFill>
                <a:latin typeface="Times New Roman" pitchFamily="18" charset="0"/>
                <a:cs typeface="Times New Roman" pitchFamily="18" charset="0"/>
              </a:rPr>
              <a:t>Причина конфликтов в обществе – взаимо</a:t>
            </a:r>
            <a:r>
              <a:rPr lang="ru-RU" b="1" smtClean="0">
                <a:solidFill>
                  <a:srgbClr val="260100"/>
                </a:solidFill>
                <a:latin typeface="Times New Roman" pitchFamily="18" charset="0"/>
              </a:rPr>
              <a:t>о</a:t>
            </a:r>
            <a:r>
              <a:rPr lang="ru-RU" b="1" smtClean="0">
                <a:solidFill>
                  <a:srgbClr val="260100"/>
                </a:solidFill>
                <a:latin typeface="Times New Roman" pitchFamily="18" charset="0"/>
                <a:cs typeface="Times New Roman" pitchFamily="18" charset="0"/>
              </a:rPr>
              <a:t>тношения между людьми, обидные слова, поступки, действия, оскорбляющие достоинства других людей намёки или прямые оскорбления. </a:t>
            </a:r>
          </a:p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каждого из нас свои особенности, разные характеры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взгляды, так давайте относиться друг к другу толерантно!</a:t>
            </a:r>
            <a:r>
              <a:rPr lang="ru-RU" sz="1800" i="1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endParaRPr lang="ru-RU" smtClean="0"/>
          </a:p>
        </p:txBody>
      </p:sp>
      <p:pic>
        <p:nvPicPr>
          <p:cNvPr id="15363" name="Рисунок 2" descr="43121.shared.mom_madill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25003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diversit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357688"/>
            <a:ext cx="278606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095375"/>
            <a:ext cx="576103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362575" y="2832100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320185" y="341062"/>
            <a:ext cx="6599056" cy="6175860"/>
            <a:chOff x="575" y="-22"/>
            <a:chExt cx="4637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828207">
              <a:off x="3048" y="2496"/>
              <a:ext cx="1680" cy="94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194" y="984"/>
              <a:ext cx="116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Сострадание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latin typeface="Arial" charset="0"/>
                </a:rPr>
                <a:t>Уважение прав других</a:t>
              </a:r>
              <a:endParaRPr lang="en-US" sz="2000" b="1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367" y="1778"/>
              <a:ext cx="1845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latin typeface="Arial" charset="0"/>
                </a:rPr>
                <a:t>Уважение человеческого достоинства</a:t>
              </a:r>
              <a:endParaRPr lang="en-US" sz="2000" b="1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591"/>
              <a:ext cx="153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Принятие другого таким, какой он есть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335" y="2845"/>
              <a:ext cx="111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Милосердие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Уважение прав других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Толерантность</a:t>
              </a: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111750" y="1862138"/>
            <a:ext cx="23653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Сотрудничество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 rot="5400000">
            <a:off x="3880643" y="1405732"/>
            <a:ext cx="14970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Прощение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320" name="Прямоугольник 23"/>
          <p:cNvSpPr>
            <a:spLocks noChangeArrowheads="1"/>
          </p:cNvSpPr>
          <p:nvPr/>
        </p:nvSpPr>
        <p:spPr bwMode="auto">
          <a:xfrm>
            <a:off x="285750" y="214313"/>
            <a:ext cx="3686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Цветок  толерантности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7715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500313"/>
            <a:ext cx="61817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643438"/>
            <a:ext cx="7643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2071688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</a:rPr>
              <a:t>Люди на свет рождаются разными: непохожими, своеобразными.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5" y="4286250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</a:rPr>
              <a:t>Чтобы других ты смог понимать, нужно терпенье в себе воспитать.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643188"/>
            <a:ext cx="7429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500063"/>
            <a:ext cx="7358062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357188" y="4714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</a:rPr>
              <a:t>Толерантность</a:t>
            </a:r>
            <a:r>
              <a:rPr lang="ru-RU" sz="2400" b="1">
                <a:solidFill>
                  <a:srgbClr val="003399"/>
                </a:solidFill>
              </a:rPr>
              <a:t> – признание, уважение и соблюдение прав и свобод всех людей без различения социальных, классовых, религиозных, этнических и иных особенностей.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357188" y="4071938"/>
            <a:ext cx="8643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2214563" y="428625"/>
            <a:ext cx="503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Основные черты личности</a:t>
            </a:r>
          </a:p>
        </p:txBody>
      </p:sp>
      <p:graphicFrame>
        <p:nvGraphicFramePr>
          <p:cNvPr id="16423" name="Group 39"/>
          <p:cNvGraphicFramePr>
            <a:graphicFrameLocks noGrp="1"/>
          </p:cNvGraphicFramePr>
          <p:nvPr/>
        </p:nvGraphicFramePr>
        <p:xfrm>
          <a:off x="428625" y="1143000"/>
          <a:ext cx="8429625" cy="3294063"/>
        </p:xfrm>
        <a:graphic>
          <a:graphicData uri="http://schemas.openxmlformats.org/drawingml/2006/table">
            <a:tbl>
              <a:tblPr/>
              <a:tblGrid>
                <a:gridCol w="4143375"/>
                <a:gridCol w="428625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Толерантная личность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Интолерантная личность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уважение мнения других 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непонимание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доброжелательность 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Игнорирование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желание что-нибудь делать вместе 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эгоизм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понимание и принятие 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нетерпимость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чуткость, снисходительность 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пренебрежение, раздражительность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доверие, гуманизм. 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Равнодушие, цинизм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любознательность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агрессивность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4643438"/>
            <a:ext cx="6397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428625"/>
            <a:ext cx="4210050" cy="5697538"/>
          </a:xfrm>
        </p:spPr>
        <p:txBody>
          <a:bodyPr/>
          <a:lstStyle/>
          <a:p>
            <a:r>
              <a:rPr lang="ru-RU" b="1" u="sng" smtClean="0">
                <a:latin typeface="Colonna MT" pitchFamily="82" charset="0"/>
              </a:rPr>
              <a:t>Толерантный путь</a:t>
            </a:r>
            <a:r>
              <a:rPr lang="ru-RU" sz="2400" b="1" smtClean="0">
                <a:latin typeface="Colonna MT" pitchFamily="82" charset="0"/>
              </a:rPr>
              <a:t> – путь человека, хорошо знающего себя,</a:t>
            </a:r>
          </a:p>
          <a:p>
            <a:r>
              <a:rPr lang="ru-RU" sz="2400" b="1" smtClean="0">
                <a:latin typeface="Colonna MT" pitchFamily="82" charset="0"/>
              </a:rPr>
              <a:t>комфортно чувствующего себя в окружающей среде, </a:t>
            </a:r>
          </a:p>
          <a:p>
            <a:r>
              <a:rPr lang="ru-RU" sz="2400" b="1" smtClean="0">
                <a:latin typeface="Colonna MT" pitchFamily="82" charset="0"/>
              </a:rPr>
              <a:t>понимающегодругих людей, и готового всегда прийти на </a:t>
            </a:r>
          </a:p>
          <a:p>
            <a:r>
              <a:rPr lang="ru-RU" sz="2400" b="1" smtClean="0">
                <a:latin typeface="Colonna MT" pitchFamily="82" charset="0"/>
              </a:rPr>
              <a:t>помощь, человека с доброжелательным отношением к </a:t>
            </a:r>
          </a:p>
          <a:p>
            <a:r>
              <a:rPr lang="ru-RU" sz="2400" b="1" smtClean="0">
                <a:latin typeface="Colonna MT" pitchFamily="82" charset="0"/>
              </a:rPr>
              <a:t>иным культурам, взглядам, традициям.</a:t>
            </a:r>
          </a:p>
          <a:p>
            <a:endParaRPr lang="ru-RU" smtClean="0"/>
          </a:p>
        </p:txBody>
      </p:sp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500063"/>
            <a:ext cx="4429125" cy="5929312"/>
          </a:xfrm>
        </p:spPr>
        <p:txBody>
          <a:bodyPr/>
          <a:lstStyle/>
          <a:p>
            <a:pPr algn="just"/>
            <a:r>
              <a:rPr lang="ru-RU" b="1" u="sng" smtClean="0">
                <a:latin typeface="Colonna MT" pitchFamily="82" charset="0"/>
              </a:rPr>
              <a:t>Интолерантный путь</a:t>
            </a:r>
            <a:r>
              <a:rPr lang="ru-RU" sz="2400" b="1" smtClean="0">
                <a:latin typeface="Colonna MT" pitchFamily="82" charset="0"/>
              </a:rPr>
              <a:t> – представление человека о своей </a:t>
            </a:r>
          </a:p>
          <a:p>
            <a:pPr algn="just"/>
            <a:r>
              <a:rPr lang="ru-RU" sz="2400" b="1" smtClean="0">
                <a:latin typeface="Colonna MT" pitchFamily="82" charset="0"/>
              </a:rPr>
              <a:t>исключительности, низкий уровень воспитанности, чувство</a:t>
            </a:r>
          </a:p>
          <a:p>
            <a:pPr algn="just"/>
            <a:r>
              <a:rPr lang="ru-RU" sz="2400" b="1" smtClean="0">
                <a:latin typeface="Colonna MT" pitchFamily="82" charset="0"/>
              </a:rPr>
              <a:t> дискомфортности, существования в окружающей его</a:t>
            </a:r>
          </a:p>
          <a:p>
            <a:pPr algn="just"/>
            <a:r>
              <a:rPr lang="ru-RU" sz="2400" b="1" smtClean="0">
                <a:latin typeface="Colonna MT" pitchFamily="82" charset="0"/>
              </a:rPr>
              <a:t> действительности, желание власти, неприятие противополож-</a:t>
            </a:r>
          </a:p>
          <a:p>
            <a:pPr algn="just"/>
            <a:r>
              <a:rPr lang="ru-RU" sz="2400" b="1" smtClean="0">
                <a:latin typeface="Colonna MT" pitchFamily="82" charset="0"/>
              </a:rPr>
              <a:t>ных взглядов, традиций, обычаев</a:t>
            </a:r>
            <a:r>
              <a:rPr lang="ru-RU" sz="3200" b="1" smtClean="0">
                <a:latin typeface="Colonna MT" pitchFamily="82" charset="0"/>
              </a:rPr>
              <a:t>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b="1" smtClean="0">
                <a:solidFill>
                  <a:srgbClr val="3D14EA"/>
                </a:solidFill>
                <a:latin typeface="Georgia" pitchFamily="18" charset="0"/>
              </a:rPr>
              <a:t>   </a:t>
            </a:r>
            <a:r>
              <a:rPr lang="ru-RU" sz="4400" b="1" smtClean="0">
                <a:solidFill>
                  <a:srgbClr val="3D14EA"/>
                </a:solidFill>
                <a:latin typeface="Georgia" pitchFamily="18" charset="0"/>
              </a:rPr>
              <a:t>Мы разные – </a:t>
            </a:r>
            <a:br>
              <a:rPr lang="ru-RU" sz="4400" b="1" smtClean="0">
                <a:solidFill>
                  <a:srgbClr val="3D14EA"/>
                </a:solidFill>
                <a:latin typeface="Georgia" pitchFamily="18" charset="0"/>
              </a:rPr>
            </a:br>
            <a:r>
              <a:rPr lang="ru-RU" sz="4400" b="1" smtClean="0">
                <a:solidFill>
                  <a:srgbClr val="3D14EA"/>
                </a:solidFill>
                <a:latin typeface="Georgia" pitchFamily="18" charset="0"/>
              </a:rPr>
              <a:t> – в этом наше богатство.</a:t>
            </a:r>
            <a:br>
              <a:rPr lang="ru-RU" sz="4400" b="1" smtClean="0">
                <a:solidFill>
                  <a:srgbClr val="3D14EA"/>
                </a:solidFill>
                <a:latin typeface="Georgia" pitchFamily="18" charset="0"/>
              </a:rPr>
            </a:br>
            <a:r>
              <a:rPr lang="ru-RU" sz="4400" b="1" smtClean="0">
                <a:solidFill>
                  <a:srgbClr val="3D14EA"/>
                </a:solidFill>
                <a:latin typeface="Georgia" pitchFamily="18" charset="0"/>
              </a:rPr>
              <a:t>Мы вместе – </a:t>
            </a:r>
            <a:br>
              <a:rPr lang="ru-RU" sz="4400" b="1" smtClean="0">
                <a:solidFill>
                  <a:srgbClr val="3D14EA"/>
                </a:solidFill>
                <a:latin typeface="Georgia" pitchFamily="18" charset="0"/>
              </a:rPr>
            </a:br>
            <a:r>
              <a:rPr lang="ru-RU" sz="4400" b="1" smtClean="0">
                <a:solidFill>
                  <a:srgbClr val="3D14EA"/>
                </a:solidFill>
                <a:latin typeface="Georgia" pitchFamily="18" charset="0"/>
              </a:rPr>
              <a:t>– в этом наша сила</a:t>
            </a:r>
            <a:endParaRPr lang="ru-RU" smtClean="0"/>
          </a:p>
        </p:txBody>
      </p:sp>
      <p:pic>
        <p:nvPicPr>
          <p:cNvPr id="4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571875"/>
            <a:ext cx="33575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1203" name="Picture 3" descr="H:\Documents and Settings\Aida\Рабочий стол\Рисунок6.jpg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1857375" y="642938"/>
            <a:ext cx="542925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2357438" y="357188"/>
            <a:ext cx="429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</a:rPr>
              <a:t>Мы строим культуру мира.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4313" y="5500688"/>
            <a:ext cx="8643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3399"/>
                </a:solidFill>
                <a:cs typeface="Times New Roman" pitchFamily="18" charset="0"/>
              </a:rPr>
              <a:t>Мы больше получим, чем отдадим, если будем чаще вспоминать про то, что нас соединяет, про то, что человек становится Человеком только благодаря другому человеку.</a:t>
            </a:r>
            <a:endParaRPr lang="ru-RU" sz="200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3399"/>
                </a:solidFill>
                <a:latin typeface="Arial Narrow" pitchFamily="34" charset="0"/>
              </a:rPr>
              <a:t>Международные соглашения, </a:t>
            </a:r>
            <a:br>
              <a:rPr lang="ru-RU" sz="3200" b="1" smtClean="0">
                <a:solidFill>
                  <a:srgbClr val="003399"/>
                </a:solidFill>
                <a:latin typeface="Arial Narrow" pitchFamily="34" charset="0"/>
              </a:rPr>
            </a:br>
            <a:r>
              <a:rPr lang="ru-RU" sz="3200" b="1" smtClean="0">
                <a:solidFill>
                  <a:srgbClr val="003399"/>
                </a:solidFill>
                <a:latin typeface="Arial Narrow" pitchFamily="34" charset="0"/>
              </a:rPr>
              <a:t>в которых раскрываются </a:t>
            </a:r>
            <a:br>
              <a:rPr lang="ru-RU" sz="3200" b="1" smtClean="0">
                <a:solidFill>
                  <a:srgbClr val="003399"/>
                </a:solidFill>
                <a:latin typeface="Arial Narrow" pitchFamily="34" charset="0"/>
              </a:rPr>
            </a:br>
            <a:r>
              <a:rPr lang="ru-RU" sz="3200" b="1" smtClean="0">
                <a:solidFill>
                  <a:srgbClr val="003399"/>
                </a:solidFill>
                <a:latin typeface="Arial Narrow" pitchFamily="34" charset="0"/>
              </a:rPr>
              <a:t>основные понятия и принципы толерантности</a:t>
            </a:r>
            <a:endParaRPr lang="ru-RU" sz="3200" b="1" smtClean="0">
              <a:solidFill>
                <a:srgbClr val="003399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AutoNum type="arabicPeriod"/>
            </a:pPr>
            <a:r>
              <a:rPr lang="ru-RU" sz="1800" b="1" smtClean="0">
                <a:solidFill>
                  <a:srgbClr val="0070C0"/>
                </a:solidFill>
              </a:rPr>
              <a:t>Декларация принципов толерантности ЮНЕСКО.</a:t>
            </a:r>
          </a:p>
          <a:p>
            <a:pPr>
              <a:lnSpc>
                <a:spcPct val="115000"/>
              </a:lnSpc>
              <a:buFontTx/>
              <a:buAutoNum type="arabicPeriod"/>
            </a:pPr>
            <a:r>
              <a:rPr lang="ru-RU" sz="1800" b="1" smtClean="0">
                <a:solidFill>
                  <a:srgbClr val="0070C0"/>
                </a:solidFill>
              </a:rPr>
              <a:t>Всеобщая декларация прав человека.</a:t>
            </a:r>
          </a:p>
          <a:p>
            <a:pPr>
              <a:lnSpc>
                <a:spcPct val="115000"/>
              </a:lnSpc>
              <a:buFontTx/>
              <a:buAutoNum type="arabicPeriod"/>
            </a:pPr>
            <a:r>
              <a:rPr lang="ru-RU" sz="1800" b="1" smtClean="0">
                <a:solidFill>
                  <a:srgbClr val="0070C0"/>
                </a:solidFill>
              </a:rPr>
              <a:t>Международный пакт о гражданских и политических</a:t>
            </a:r>
          </a:p>
          <a:p>
            <a:pPr>
              <a:lnSpc>
                <a:spcPct val="115000"/>
              </a:lnSpc>
            </a:pPr>
            <a:r>
              <a:rPr lang="ru-RU" sz="1800" b="1" smtClean="0">
                <a:solidFill>
                  <a:srgbClr val="0070C0"/>
                </a:solidFill>
              </a:rPr>
              <a:t>     правах.</a:t>
            </a:r>
          </a:p>
          <a:p>
            <a:pPr>
              <a:lnSpc>
                <a:spcPct val="115000"/>
              </a:lnSpc>
              <a:buFont typeface="Arial" pitchFamily="34" charset="0"/>
              <a:buNone/>
            </a:pPr>
            <a:r>
              <a:rPr lang="ru-RU" sz="1800" b="1" smtClean="0">
                <a:solidFill>
                  <a:srgbClr val="0070C0"/>
                </a:solidFill>
              </a:rPr>
              <a:t>4.  Международная конвенция о ликвидации всех форм</a:t>
            </a:r>
          </a:p>
          <a:p>
            <a:pPr>
              <a:lnSpc>
                <a:spcPct val="115000"/>
              </a:lnSpc>
            </a:pPr>
            <a:r>
              <a:rPr lang="ru-RU" sz="1800" b="1" smtClean="0">
                <a:solidFill>
                  <a:srgbClr val="0070C0"/>
                </a:solidFill>
              </a:rPr>
              <a:t>     расовой дискриминации.</a:t>
            </a:r>
          </a:p>
          <a:p>
            <a:pPr>
              <a:lnSpc>
                <a:spcPct val="115000"/>
              </a:lnSpc>
              <a:buFontTx/>
              <a:buAutoNum type="arabicPeriod" startAt="5"/>
            </a:pPr>
            <a:r>
              <a:rPr lang="ru-RU" sz="1800" b="1" smtClean="0">
                <a:solidFill>
                  <a:srgbClr val="0070C0"/>
                </a:solidFill>
              </a:rPr>
              <a:t>Конвенция о предупреждении преступления геноцида и</a:t>
            </a:r>
          </a:p>
          <a:p>
            <a:pPr>
              <a:lnSpc>
                <a:spcPct val="115000"/>
              </a:lnSpc>
            </a:pPr>
            <a:r>
              <a:rPr lang="ru-RU" sz="1800" b="1" smtClean="0">
                <a:solidFill>
                  <a:srgbClr val="0070C0"/>
                </a:solidFill>
              </a:rPr>
              <a:t>     наказании за него.</a:t>
            </a:r>
          </a:p>
          <a:p>
            <a:pPr>
              <a:lnSpc>
                <a:spcPct val="115000"/>
              </a:lnSpc>
              <a:buFontTx/>
              <a:buAutoNum type="arabicPeriod" startAt="6"/>
            </a:pPr>
            <a:r>
              <a:rPr lang="ru-RU" sz="1800" b="1" smtClean="0">
                <a:solidFill>
                  <a:srgbClr val="0070C0"/>
                </a:solidFill>
              </a:rPr>
              <a:t>Конвенция о правах ребёнка.</a:t>
            </a:r>
          </a:p>
          <a:p>
            <a:pPr>
              <a:lnSpc>
                <a:spcPct val="115000"/>
              </a:lnSpc>
              <a:buFontTx/>
              <a:buAutoNum type="arabicPeriod" startAt="6"/>
            </a:pPr>
            <a:r>
              <a:rPr lang="ru-RU" sz="1800" b="1" smtClean="0">
                <a:solidFill>
                  <a:srgbClr val="0070C0"/>
                </a:solidFill>
              </a:rPr>
              <a:t>Декларация о ликвидации всех форм нетерпимости и</a:t>
            </a:r>
          </a:p>
          <a:p>
            <a:pPr>
              <a:lnSpc>
                <a:spcPct val="115000"/>
              </a:lnSpc>
            </a:pPr>
            <a:r>
              <a:rPr lang="ru-RU" sz="1800" b="1" smtClean="0">
                <a:solidFill>
                  <a:srgbClr val="0070C0"/>
                </a:solidFill>
              </a:rPr>
              <a:t>     дискриминации на основе религиозных убеждений.</a:t>
            </a:r>
          </a:p>
          <a:p>
            <a:pPr>
              <a:lnSpc>
                <a:spcPct val="115000"/>
              </a:lnSpc>
              <a:buFontTx/>
              <a:buAutoNum type="arabicPeriod" startAt="8"/>
            </a:pPr>
            <a:r>
              <a:rPr lang="ru-RU" sz="1800" b="1" smtClean="0">
                <a:solidFill>
                  <a:srgbClr val="0070C0"/>
                </a:solidFill>
              </a:rPr>
              <a:t>Декларация о правах лиц, принадлежащих к национальным</a:t>
            </a:r>
          </a:p>
          <a:p>
            <a:pPr>
              <a:lnSpc>
                <a:spcPct val="115000"/>
              </a:lnSpc>
            </a:pPr>
            <a:r>
              <a:rPr lang="ru-RU" sz="1800" b="1" smtClean="0">
                <a:solidFill>
                  <a:srgbClr val="0070C0"/>
                </a:solidFill>
              </a:rPr>
              <a:t>     или этническим, религиозным или языковым меньшинствам.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r>
              <a:rPr lang="ru-RU" sz="2400" b="1" smtClean="0">
                <a:solidFill>
                  <a:srgbClr val="336699"/>
                </a:solidFill>
              </a:rPr>
              <a:t>Договор учеников класса</a:t>
            </a:r>
            <a:r>
              <a:rPr lang="ru-RU" sz="2400" smtClean="0">
                <a:solidFill>
                  <a:srgbClr val="336699"/>
                </a:solidFill>
              </a:rPr>
              <a:t/>
            </a:r>
            <a:br>
              <a:rPr lang="ru-RU" sz="2400" smtClean="0">
                <a:solidFill>
                  <a:srgbClr val="336699"/>
                </a:solidFill>
              </a:rPr>
            </a:br>
            <a:r>
              <a:rPr lang="ru-RU" sz="1600" smtClean="0">
                <a:solidFill>
                  <a:srgbClr val="336699"/>
                </a:solidFill>
              </a:rPr>
              <a:t>одной из школ Новой Зеландии</a:t>
            </a:r>
            <a:r>
              <a:rPr lang="ru-RU" sz="2000" smtClean="0">
                <a:solidFill>
                  <a:srgbClr val="336699"/>
                </a:solidFill>
              </a:rPr>
              <a:t>  </a:t>
            </a:r>
            <a:br>
              <a:rPr lang="ru-RU" sz="2000" smtClean="0">
                <a:solidFill>
                  <a:srgbClr val="336699"/>
                </a:solidFill>
              </a:rPr>
            </a:br>
            <a:r>
              <a:rPr lang="ru-RU" sz="2000" smtClean="0">
                <a:solidFill>
                  <a:srgbClr val="336699"/>
                </a:solidFill>
              </a:rPr>
              <a:t>«</a:t>
            </a:r>
            <a:r>
              <a:rPr lang="ru-RU" sz="2000" b="1" smtClean="0">
                <a:solidFill>
                  <a:srgbClr val="336699"/>
                </a:solidFill>
              </a:rPr>
              <a:t>О принципах толерантности </a:t>
            </a:r>
            <a:br>
              <a:rPr lang="ru-RU" sz="2000" b="1" smtClean="0">
                <a:solidFill>
                  <a:srgbClr val="336699"/>
                </a:solidFill>
              </a:rPr>
            </a:br>
            <a:r>
              <a:rPr lang="ru-RU" sz="2000" b="1" smtClean="0">
                <a:solidFill>
                  <a:srgbClr val="336699"/>
                </a:solidFill>
              </a:rPr>
              <a:t>друг к другу»</a:t>
            </a:r>
            <a:endParaRPr lang="ru-RU" sz="2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990000"/>
                </a:solidFill>
              </a:rPr>
              <a:t>Я имею право на счастье и доброе отношение в этом классе.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990000"/>
                </a:solidFill>
              </a:rPr>
              <a:t>Я имею право быть самим собой в классе.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990000"/>
                </a:solidFill>
              </a:rPr>
              <a:t>Я имею право на безопасность в классе.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990000"/>
                </a:solidFill>
              </a:rPr>
              <a:t>Я имею право слушать и быть услышанным.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990000"/>
                </a:solidFill>
              </a:rPr>
              <a:t>Я имею право познавать себя в классе.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бы вы добавили в этот договор?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14313" y="428625"/>
            <a:ext cx="8643937" cy="6000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Я пришел в этот мир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  Не для того, чтобы оправдать твои надежды,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  Не для того, чтобы соответствовать твоим  ожиданиям.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  И ты пришел в этот мир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  Не для того, чтобы соответствовать моим ожиданиям,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  Не для того, чтобы отвечать моим интересам,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  Не для того, чтобы оправдать мои надежды.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  Потому что </a:t>
            </a:r>
            <a:r>
              <a:rPr lang="ru-RU" b="1" smtClean="0">
                <a:solidFill>
                  <a:srgbClr val="990000"/>
                </a:solidFill>
                <a:latin typeface="Comic Sans MS" pitchFamily="66" charset="0"/>
              </a:rPr>
              <a:t>я – это я, а ты – это ты</a:t>
            </a: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  Но если </a:t>
            </a:r>
            <a:r>
              <a:rPr lang="ru-RU" sz="2400" b="1" smtClean="0">
                <a:solidFill>
                  <a:srgbClr val="990000"/>
                </a:solidFill>
                <a:latin typeface="Comic Sans MS" pitchFamily="66" charset="0"/>
              </a:rPr>
              <a:t>мы встретились и поняли друг друга – </a:t>
            </a: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то</a:t>
            </a:r>
            <a:r>
              <a:rPr lang="ru-RU" sz="2400" b="1" smtClean="0">
                <a:solidFill>
                  <a:srgbClr val="990000"/>
                </a:solidFill>
                <a:latin typeface="Comic Sans MS" pitchFamily="66" charset="0"/>
              </a:rPr>
              <a:t> это прекрасно!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  А если нет – ну что ж, ничего не поделаешь.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663" y="357188"/>
            <a:ext cx="48672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285750" y="514350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  <a:cs typeface="Times New Roman" pitchFamily="18" charset="0"/>
              </a:rPr>
              <a:t>Наша земля – это место, где мы можем любить друг друга, соблюдать традиции и продолжать  историю Планеты Толерантности.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7D0401"/>
                </a:solidFill>
              </a:rPr>
              <a:t>ТОЛЕРАНТНОСТЬ -</a:t>
            </a:r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7D0401"/>
                </a:solidFill>
                <a:latin typeface="Times New Roman" pitchFamily="18" charset="0"/>
              </a:rPr>
              <a:t>-это умение жить </a:t>
            </a:r>
          </a:p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7D0401"/>
                </a:solidFill>
                <a:latin typeface="Times New Roman" pitchFamily="18" charset="0"/>
              </a:rPr>
              <a:t>         в мире непохожих 			                                         идей и людей</a:t>
            </a:r>
          </a:p>
          <a:p>
            <a:endParaRPr lang="ru-RU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9290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457200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ТОЛЕРАНТНОСТЬ-</a:t>
            </a:r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0000FF"/>
                </a:solidFill>
                <a:latin typeface="Comic Sans MS" pitchFamily="66" charset="0"/>
              </a:rPr>
              <a:t>-это единство </a:t>
            </a:r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0000FF"/>
                </a:solidFill>
                <a:latin typeface="Comic Sans MS" pitchFamily="66" charset="0"/>
              </a:rPr>
              <a:t>    в разнообразии</a:t>
            </a:r>
          </a:p>
          <a:p>
            <a:endParaRPr lang="ru-RU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57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714875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21481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7D0401"/>
                </a:solidFill>
                <a:latin typeface="Times New Roman" pitchFamily="18" charset="0"/>
              </a:rPr>
              <a:t>толерантность – </a:t>
            </a:r>
          </a:p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7D0401"/>
                </a:solidFill>
                <a:latin typeface="Times New Roman" pitchFamily="18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7D0401"/>
                </a:solidFill>
                <a:latin typeface="Times New Roman" pitchFamily="18" charset="0"/>
              </a:rPr>
              <a:t>- это язык 	</a:t>
            </a:r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7D0401"/>
                </a:solidFill>
                <a:latin typeface="Times New Roman" pitchFamily="18" charset="0"/>
              </a:rPr>
              <a:t>добрых дел и слов</a:t>
            </a:r>
            <a:endParaRPr lang="ru-RU" sz="400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57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5157788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5157788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3357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154612"/>
          </a:xfrm>
        </p:spPr>
        <p:txBody>
          <a:bodyPr/>
          <a:lstStyle/>
          <a:p>
            <a:r>
              <a:rPr lang="ru-RU" sz="3600" b="1" smtClean="0">
                <a:latin typeface="Century Schoolbook" pitchFamily="18" charset="0"/>
              </a:rPr>
              <a:t>«Теперь, когда мы научились летать</a:t>
            </a:r>
            <a:br>
              <a:rPr lang="ru-RU" sz="3600" b="1" smtClean="0">
                <a:latin typeface="Century Schoolbook" pitchFamily="18" charset="0"/>
              </a:rPr>
            </a:br>
            <a:r>
              <a:rPr lang="ru-RU" sz="3600" b="1" smtClean="0">
                <a:latin typeface="Century Schoolbook" pitchFamily="18" charset="0"/>
              </a:rPr>
              <a:t> по воздуху, как птицы, плавать под </a:t>
            </a:r>
            <a:br>
              <a:rPr lang="ru-RU" sz="3600" b="1" smtClean="0">
                <a:latin typeface="Century Schoolbook" pitchFamily="18" charset="0"/>
              </a:rPr>
            </a:br>
            <a:r>
              <a:rPr lang="ru-RU" sz="3600" b="1" smtClean="0">
                <a:latin typeface="Century Schoolbook" pitchFamily="18" charset="0"/>
              </a:rPr>
              <a:t>водой, как рыбы, нам не хватает </a:t>
            </a:r>
            <a:br>
              <a:rPr lang="ru-RU" sz="3600" b="1" smtClean="0">
                <a:latin typeface="Century Schoolbook" pitchFamily="18" charset="0"/>
              </a:rPr>
            </a:br>
            <a:r>
              <a:rPr lang="ru-RU" sz="3600" b="1" smtClean="0">
                <a:latin typeface="Century Schoolbook" pitchFamily="18" charset="0"/>
              </a:rPr>
              <a:t>                только одного:</a:t>
            </a:r>
            <a:br>
              <a:rPr lang="ru-RU" sz="3600" b="1" smtClean="0">
                <a:latin typeface="Century Schoolbook" pitchFamily="18" charset="0"/>
              </a:rPr>
            </a:br>
            <a:r>
              <a:rPr lang="ru-RU" sz="4000" b="1" smtClean="0">
                <a:latin typeface="Century Schoolbook" pitchFamily="18" charset="0"/>
              </a:rPr>
              <a:t>      </a:t>
            </a:r>
            <a:r>
              <a:rPr lang="ru-RU" b="1" smtClean="0">
                <a:solidFill>
                  <a:srgbClr val="FF0000"/>
                </a:solidFill>
                <a:latin typeface="Century Schoolbook" pitchFamily="18" charset="0"/>
              </a:rPr>
              <a:t>научиться жить на земле, </a:t>
            </a:r>
            <a:br>
              <a:rPr lang="ru-RU" b="1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Century Schoolbook" pitchFamily="18" charset="0"/>
              </a:rPr>
              <a:t>                 как люди». </a:t>
            </a:r>
            <a:r>
              <a:rPr lang="ru-RU" b="1" smtClean="0">
                <a:solidFill>
                  <a:srgbClr val="FFFF00"/>
                </a:solidFill>
                <a:latin typeface="Century Schoolbook" pitchFamily="18" charset="0"/>
              </a:rPr>
              <a:t/>
            </a:r>
            <a:br>
              <a:rPr lang="ru-RU" b="1" smtClean="0">
                <a:solidFill>
                  <a:srgbClr val="FFFF00"/>
                </a:solidFill>
                <a:latin typeface="Century Schoolbook" pitchFamily="18" charset="0"/>
              </a:rPr>
            </a:br>
            <a:r>
              <a:rPr lang="ru-RU" smtClean="0">
                <a:solidFill>
                  <a:srgbClr val="FFFF00"/>
                </a:solidFill>
                <a:latin typeface="Century Schoolbook" pitchFamily="18" charset="0"/>
              </a:rPr>
              <a:t>                                         </a:t>
            </a:r>
            <a:r>
              <a:rPr lang="ru-RU" sz="4000" smtClean="0">
                <a:latin typeface="Century Schoolbook" pitchFamily="18" charset="0"/>
              </a:rPr>
              <a:t>Б. Шоу</a:t>
            </a:r>
            <a:r>
              <a:rPr lang="ru-RU" sz="4800" smtClean="0">
                <a:latin typeface="Century Schoolbook" pitchFamily="18" charset="0"/>
              </a:rPr>
              <a:t/>
            </a:r>
            <a:br>
              <a:rPr lang="ru-RU" sz="4800" smtClean="0">
                <a:latin typeface="Century Schoolbook" pitchFamily="18" charset="0"/>
              </a:rPr>
            </a:br>
            <a:endParaRPr lang="ru-RU" smtClean="0"/>
          </a:p>
        </p:txBody>
      </p:sp>
      <p:pic>
        <p:nvPicPr>
          <p:cNvPr id="5" name="Picture 6" descr="00002864"/>
          <p:cNvPicPr>
            <a:picLocks noChangeAspect="1" noChangeArrowheads="1"/>
          </p:cNvPicPr>
          <p:nvPr/>
        </p:nvPicPr>
        <p:blipFill>
          <a:blip r:embed="rId2"/>
          <a:srcRect t="19226" b="8687"/>
          <a:stretch>
            <a:fillRect/>
          </a:stretch>
        </p:blipFill>
        <p:spPr bwMode="auto">
          <a:xfrm>
            <a:off x="714375" y="3376613"/>
            <a:ext cx="32861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0" y="500063"/>
            <a:ext cx="9144000" cy="5626100"/>
          </a:xfrm>
        </p:spPr>
        <p:txBody>
          <a:bodyPr/>
          <a:lstStyle/>
          <a:p>
            <a:r>
              <a:rPr lang="ru-RU" sz="2400" b="1" smtClean="0">
                <a:solidFill>
                  <a:srgbClr val="7030A0"/>
                </a:solidFill>
              </a:rPr>
              <a:t>На рубеже </a:t>
            </a:r>
            <a:r>
              <a:rPr lang="en-US" sz="2400" b="1" smtClean="0">
                <a:solidFill>
                  <a:srgbClr val="7030A0"/>
                </a:solidFill>
              </a:rPr>
              <a:t>XVIII – XIX </a:t>
            </a:r>
            <a:r>
              <a:rPr lang="ru-RU" sz="2400" b="1" smtClean="0">
                <a:solidFill>
                  <a:srgbClr val="7030A0"/>
                </a:solidFill>
              </a:rPr>
              <a:t>веков во Франции жил Талейран Перигор. Он отличался тем, что при разных правительствах оставался Министром иностранных дел. Это был человек, талантливый в умении учитывать настроения окружающих, уважительно к ним относиться, искать решение проблем без ущемления интересов других людей. И при этом сохранять свои собственные принципы, стремиться к тому, чтобы управлять ситуацией, а не слепо подчиняться обстоятельствам</a:t>
            </a:r>
            <a:r>
              <a:rPr lang="ru-RU" sz="2800" b="1" smtClean="0">
                <a:solidFill>
                  <a:srgbClr val="7030A0"/>
                </a:solidFill>
              </a:rPr>
              <a:t>.</a:t>
            </a:r>
            <a:endParaRPr lang="ru-RU" sz="2400" smtClean="0">
              <a:solidFill>
                <a:srgbClr val="7030A0"/>
              </a:solidFill>
            </a:endParaRPr>
          </a:p>
        </p:txBody>
      </p:sp>
      <p:pic>
        <p:nvPicPr>
          <p:cNvPr id="5123" name="Рисунок 2" descr="тал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0" y="3571875"/>
            <a:ext cx="257968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713" y="3786188"/>
            <a:ext cx="4030662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:\Documents and Settings\Aida\Рабочий стол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3714750"/>
            <a:ext cx="414337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2875" y="873125"/>
            <a:ext cx="860583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just" eaLnBrk="0" hangingPunct="0"/>
            <a:r>
              <a:rPr lang="ru-RU" sz="2000" b="1">
                <a:solidFill>
                  <a:srgbClr val="003399"/>
                </a:solidFill>
              </a:rPr>
              <a:t>Французский язык – отношение, при котором допускается, что другие могут думать или действовать иначе, нежели ты сам;</a:t>
            </a:r>
          </a:p>
          <a:p>
            <a:pPr lvl="1" algn="just" eaLnBrk="0" hangingPunct="0"/>
            <a:endParaRPr lang="ru-RU" sz="1200" b="1">
              <a:solidFill>
                <a:srgbClr val="003399"/>
              </a:solidFill>
            </a:endParaRPr>
          </a:p>
          <a:p>
            <a:pPr lvl="1" algn="just" eaLnBrk="0" hangingPunct="0"/>
            <a:r>
              <a:rPr lang="ru-RU" sz="2000" b="1">
                <a:solidFill>
                  <a:srgbClr val="C00000"/>
                </a:solidFill>
              </a:rPr>
              <a:t>tolerance</a:t>
            </a:r>
            <a:r>
              <a:rPr lang="ru-RU" sz="2000" b="1">
                <a:solidFill>
                  <a:srgbClr val="003399"/>
                </a:solidFill>
              </a:rPr>
              <a:t> (английский) – готовность быть терпимым, снисходительность;</a:t>
            </a:r>
          </a:p>
          <a:p>
            <a:pPr lvl="1" algn="just" eaLnBrk="0" hangingPunct="0"/>
            <a:endParaRPr lang="ru-RU" sz="1200" b="1">
              <a:solidFill>
                <a:srgbClr val="003399"/>
              </a:solidFill>
            </a:endParaRPr>
          </a:p>
          <a:p>
            <a:pPr lvl="1" algn="just" eaLnBrk="0" hangingPunct="0"/>
            <a:r>
              <a:rPr lang="ru-RU" sz="2000" b="1">
                <a:solidFill>
                  <a:srgbClr val="C00000"/>
                </a:solidFill>
              </a:rPr>
              <a:t>терпимость</a:t>
            </a:r>
            <a:r>
              <a:rPr lang="ru-RU" sz="2000" b="1">
                <a:solidFill>
                  <a:srgbClr val="FF0000"/>
                </a:solidFill>
              </a:rPr>
              <a:t> </a:t>
            </a:r>
            <a:r>
              <a:rPr lang="ru-RU" sz="2000" b="1">
                <a:solidFill>
                  <a:srgbClr val="003399"/>
                </a:solidFill>
              </a:rPr>
              <a:t>(русский) – способность терпеть что-то или кого-то, быть выдержанным, выносливым, стойким, уметь мириться с существованием чего-либо, кого-либо, считаться с мнением других, быть снисходительным.</a:t>
            </a:r>
          </a:p>
          <a:p>
            <a:pPr lvl="1" algn="just" eaLnBrk="0" hangingPunct="0"/>
            <a:endParaRPr lang="ru-RU" sz="2000" b="1">
              <a:solidFill>
                <a:srgbClr val="003399"/>
              </a:solidFill>
            </a:endParaRPr>
          </a:p>
          <a:p>
            <a:pPr lvl="1" algn="just" eaLnBrk="0" hangingPunct="0"/>
            <a:endParaRPr lang="ru-RU" sz="2000" b="1">
              <a:solidFill>
                <a:srgbClr val="003399"/>
              </a:solidFill>
            </a:endParaRPr>
          </a:p>
          <a:p>
            <a:pPr lvl="1" algn="just" eaLnBrk="0" hangingPunct="0"/>
            <a:endParaRPr lang="ru-RU" sz="2000" b="1">
              <a:solidFill>
                <a:srgbClr val="003399"/>
              </a:solidFill>
            </a:endParaRPr>
          </a:p>
          <a:p>
            <a:pPr lvl="1" algn="just" eaLnBrk="0" hangingPunct="0"/>
            <a:endParaRPr lang="ru-RU" sz="2000" b="1">
              <a:solidFill>
                <a:srgbClr val="003399"/>
              </a:solidFill>
            </a:endParaRPr>
          </a:p>
          <a:p>
            <a:pPr lvl="1" algn="just" eaLnBrk="0" hangingPunct="0"/>
            <a:endParaRPr lang="ru-RU" sz="2000" b="1">
              <a:solidFill>
                <a:srgbClr val="003399"/>
              </a:solidFill>
            </a:endParaRPr>
          </a:p>
          <a:p>
            <a:pPr lvl="1" algn="just" eaLnBrk="0" hangingPunct="0"/>
            <a:endParaRPr lang="ru-RU" sz="2000" b="1">
              <a:solidFill>
                <a:srgbClr val="003399"/>
              </a:solidFill>
            </a:endParaRPr>
          </a:p>
          <a:p>
            <a:pPr lvl="1" algn="just" eaLnBrk="0" hangingPunct="0"/>
            <a:endParaRPr lang="ru-RU" sz="2000" b="1">
              <a:solidFill>
                <a:srgbClr val="003399"/>
              </a:solidFill>
            </a:endParaRP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2643188" y="357188"/>
            <a:ext cx="427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Что  такое толерантность?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8472487" cy="6000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400" b="1" i="1" smtClean="0">
                <a:solidFill>
                  <a:srgbClr val="2A2A2A"/>
                </a:solidFill>
              </a:rPr>
              <a:t>     Определение  слова </a:t>
            </a:r>
            <a:r>
              <a:rPr lang="ru-RU" sz="2400" b="1" i="1" smtClean="0">
                <a:solidFill>
                  <a:srgbClr val="0000FF"/>
                </a:solidFill>
              </a:rPr>
              <a:t>«толерантность»</a:t>
            </a:r>
            <a:r>
              <a:rPr lang="ru-RU" sz="2400" b="1" i="1" smtClean="0">
                <a:solidFill>
                  <a:srgbClr val="2A2A2A"/>
                </a:solidFill>
              </a:rPr>
              <a:t> на разных языках земного шара звучит по-разному: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solidFill>
                <a:srgbClr val="2A2A2A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2A2A2A"/>
                </a:solidFill>
              </a:rPr>
              <a:t>   </a:t>
            </a:r>
            <a:r>
              <a:rPr lang="ru-RU" sz="2400" b="1" u="sng" smtClean="0">
                <a:solidFill>
                  <a:srgbClr val="2A2A2A"/>
                </a:solidFill>
              </a:rPr>
              <a:t>В </a:t>
            </a:r>
            <a:r>
              <a:rPr lang="ru-RU" sz="2400" b="1" u="sng" smtClean="0">
                <a:solidFill>
                  <a:srgbClr val="0000FF"/>
                </a:solidFill>
              </a:rPr>
              <a:t>испанском языке</a:t>
            </a:r>
            <a:r>
              <a:rPr lang="ru-RU" sz="2400" b="1" u="sng" smtClean="0">
                <a:solidFill>
                  <a:srgbClr val="2A2A2A"/>
                </a:solidFill>
              </a:rPr>
              <a:t> </a:t>
            </a:r>
            <a:r>
              <a:rPr lang="ru-RU" sz="2400" b="1" smtClean="0">
                <a:solidFill>
                  <a:srgbClr val="2A2A2A"/>
                </a:solidFill>
              </a:rPr>
              <a:t>оно означает способность признавать отличные от своих собственных идей или мнения, нежели ты сам.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2A2A2A"/>
                </a:solidFill>
              </a:rPr>
              <a:t>    </a:t>
            </a:r>
            <a:r>
              <a:rPr lang="ru-RU" sz="2400" b="1" u="sng" smtClean="0">
                <a:solidFill>
                  <a:srgbClr val="2A2A2A"/>
                </a:solidFill>
              </a:rPr>
              <a:t>В </a:t>
            </a:r>
            <a:r>
              <a:rPr lang="ru-RU" sz="2400" b="1" u="sng" smtClean="0">
                <a:solidFill>
                  <a:srgbClr val="0000FF"/>
                </a:solidFill>
              </a:rPr>
              <a:t>английском</a:t>
            </a:r>
            <a:r>
              <a:rPr lang="ru-RU" sz="2400" b="1" smtClean="0">
                <a:solidFill>
                  <a:srgbClr val="2A2A2A"/>
                </a:solidFill>
              </a:rPr>
              <a:t> – готовность быть терпимым, снисходительным.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2A2A2A"/>
                </a:solidFill>
              </a:rPr>
              <a:t>    </a:t>
            </a:r>
            <a:r>
              <a:rPr lang="ru-RU" sz="2400" b="1" u="sng" smtClean="0">
                <a:solidFill>
                  <a:srgbClr val="2A2A2A"/>
                </a:solidFill>
              </a:rPr>
              <a:t>В </a:t>
            </a:r>
            <a:r>
              <a:rPr lang="ru-RU" sz="2400" b="1" u="sng" smtClean="0">
                <a:solidFill>
                  <a:srgbClr val="0000FF"/>
                </a:solidFill>
              </a:rPr>
              <a:t>китайском</a:t>
            </a:r>
            <a:r>
              <a:rPr lang="ru-RU" sz="2400" b="1" smtClean="0">
                <a:solidFill>
                  <a:srgbClr val="2A2A2A"/>
                </a:solidFill>
              </a:rPr>
              <a:t> – позволять , принимать, быть по отношению к другим великодушным.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2A2A2A"/>
                </a:solidFill>
              </a:rPr>
              <a:t>    </a:t>
            </a:r>
            <a:r>
              <a:rPr lang="ru-RU" sz="2400" b="1" u="sng" smtClean="0">
                <a:solidFill>
                  <a:srgbClr val="2A2A2A"/>
                </a:solidFill>
              </a:rPr>
              <a:t>В </a:t>
            </a:r>
            <a:r>
              <a:rPr lang="ru-RU" sz="2400" b="1" u="sng" smtClean="0">
                <a:solidFill>
                  <a:srgbClr val="0000FF"/>
                </a:solidFill>
              </a:rPr>
              <a:t>арабском</a:t>
            </a:r>
            <a:r>
              <a:rPr lang="ru-RU" sz="2400" b="1" smtClean="0">
                <a:solidFill>
                  <a:srgbClr val="0000FF"/>
                </a:solidFill>
              </a:rPr>
              <a:t> </a:t>
            </a:r>
            <a:r>
              <a:rPr lang="ru-RU" sz="2400" b="1" smtClean="0">
                <a:solidFill>
                  <a:srgbClr val="2A2A2A"/>
                </a:solidFill>
              </a:rPr>
              <a:t>– прощение,  снисходительность, мягкость, милосердие, сострадание, благосклонность, терпение, расположение к другим.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2A2A2A"/>
                </a:solidFill>
              </a:rPr>
              <a:t>    </a:t>
            </a:r>
            <a:r>
              <a:rPr lang="ru-RU" sz="2400" b="1" u="sng" smtClean="0">
                <a:solidFill>
                  <a:srgbClr val="2A2A2A"/>
                </a:solidFill>
              </a:rPr>
              <a:t>В </a:t>
            </a:r>
            <a:r>
              <a:rPr lang="ru-RU" sz="2400" b="1" u="sng" smtClean="0">
                <a:solidFill>
                  <a:srgbClr val="0000FF"/>
                </a:solidFill>
              </a:rPr>
              <a:t>русском</a:t>
            </a:r>
            <a:r>
              <a:rPr lang="ru-RU" sz="2400" b="1" smtClean="0">
                <a:solidFill>
                  <a:srgbClr val="2A2A2A"/>
                </a:solidFill>
              </a:rPr>
              <a:t> – способность терпеть что-то или кого-то (быть выдержанным, выносливым, стойким, уметь мириться с существованием)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285750" y="3995738"/>
            <a:ext cx="85725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003399"/>
                </a:solidFill>
              </a:rPr>
              <a:t>«…Толерантность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Толерантность - это обязанность способствовать утверждению прав человека,.. демократии и правопорядка…» </a:t>
            </a:r>
          </a:p>
          <a:p>
            <a:pPr algn="r"/>
            <a:r>
              <a:rPr lang="ru-RU" i="1">
                <a:solidFill>
                  <a:srgbClr val="003399"/>
                </a:solidFill>
              </a:rPr>
              <a:t>(Декларация принципов толерантности, утвержденная резолюцией 5.61 Генеральной конференции ЮНЕСКО от 16 ноября 1995 года)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642938"/>
            <a:ext cx="51435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857500" y="214313"/>
            <a:ext cx="334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Толерантность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:\Documents and Settings\Aida\Рабочий стол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286250"/>
            <a:ext cx="238125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500063"/>
            <a:ext cx="52863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28688" y="4071938"/>
            <a:ext cx="70739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38088" anchor="ctr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Толерантность - это дружба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5600" y="714375"/>
            <a:ext cx="6980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Толерантность - это милосердие.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7038" y="2214563"/>
            <a:ext cx="708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Толерантность - это сострадание.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63" y="3000375"/>
            <a:ext cx="64325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Толерантность - это уважение.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214438" y="1500188"/>
            <a:ext cx="737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Толерантность - это доброта души.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88" y="5286375"/>
            <a:ext cx="637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Толерантность - это терпение.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857250"/>
            <a:ext cx="56880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285875" y="5000625"/>
            <a:ext cx="6500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3399"/>
                </a:solidFill>
              </a:rPr>
              <a:t>Толерантность - это гармония в многообразии.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2825" y="1676400"/>
            <a:ext cx="185737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800000"/>
                </a:solidFill>
              </a:rPr>
              <a:t>Tolerance</a:t>
            </a:r>
            <a:endParaRPr lang="ru-RU" sz="1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954</Words>
  <Application>Microsoft Office PowerPoint</Application>
  <PresentationFormat>On-screen Show (4:3)</PresentationFormat>
  <Paragraphs>122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Georgia</vt:lpstr>
      <vt:lpstr>Century Schoolbook</vt:lpstr>
      <vt:lpstr>Times New Roman</vt:lpstr>
      <vt:lpstr>Verdana</vt:lpstr>
      <vt:lpstr>Colonna MT</vt:lpstr>
      <vt:lpstr>Arial Narrow</vt:lpstr>
      <vt:lpstr>Comic Sans MS</vt:lpstr>
      <vt:lpstr>Тема Office</vt:lpstr>
      <vt:lpstr>Slide 1</vt:lpstr>
      <vt:lpstr>Slide 2</vt:lpstr>
      <vt:lpstr>«Теперь, когда мы научились летать  по воздуху, как птицы, плавать под  водой, как рыбы, нам не хватает                  только одного:       научиться жить на земле,                   как люди».                                           Б. Шоу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Международные соглашения,  в которых раскрываются  основные понятия и принципы толерантности</vt:lpstr>
      <vt:lpstr>Договор учеников класса одной из школ Новой Зеландии   «О принципах толерантности  друг к другу»</vt:lpstr>
      <vt:lpstr>Slide 23</vt:lpstr>
      <vt:lpstr>Slide 24</vt:lpstr>
      <vt:lpstr>ТОЛЕРАНТНОСТЬ -</vt:lpstr>
      <vt:lpstr>ТОЛЕРАНТНОСТЬ-</vt:lpstr>
      <vt:lpstr>Slide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Толератности</dc:title>
  <dc:subject>классный час</dc:subject>
  <dc:creator>Александрова З.В. (Aida_Alex) </dc:creator>
  <dc:description>http://aida.ucoz.ru</dc:description>
  <cp:lastModifiedBy>Windows User</cp:lastModifiedBy>
  <cp:revision>276</cp:revision>
  <dcterms:created xsi:type="dcterms:W3CDTF">2009-03-15T07:21:25Z</dcterms:created>
  <dcterms:modified xsi:type="dcterms:W3CDTF">2017-01-27T09:56:56Z</dcterms:modified>
</cp:coreProperties>
</file>