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23" r:id="rId2"/>
    <p:sldId id="389" r:id="rId3"/>
    <p:sldId id="386" r:id="rId4"/>
    <p:sldId id="390" r:id="rId5"/>
    <p:sldId id="261" r:id="rId6"/>
    <p:sldId id="391" r:id="rId7"/>
    <p:sldId id="324" r:id="rId8"/>
    <p:sldId id="258" r:id="rId9"/>
    <p:sldId id="327" r:id="rId10"/>
    <p:sldId id="365" r:id="rId11"/>
    <p:sldId id="372" r:id="rId12"/>
    <p:sldId id="373" r:id="rId13"/>
    <p:sldId id="369" r:id="rId14"/>
    <p:sldId id="392" r:id="rId15"/>
    <p:sldId id="328" r:id="rId16"/>
    <p:sldId id="331" r:id="rId17"/>
    <p:sldId id="383" r:id="rId18"/>
    <p:sldId id="385" r:id="rId19"/>
    <p:sldId id="388" r:id="rId20"/>
    <p:sldId id="341" r:id="rId21"/>
    <p:sldId id="387" r:id="rId22"/>
    <p:sldId id="393" r:id="rId23"/>
    <p:sldId id="394" r:id="rId24"/>
    <p:sldId id="339" r:id="rId25"/>
    <p:sldId id="395" r:id="rId26"/>
    <p:sldId id="396" r:id="rId27"/>
    <p:sldId id="397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800000"/>
    <a:srgbClr val="0066CC"/>
    <a:srgbClr val="D74E17"/>
    <a:srgbClr val="0000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38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4D8F835-52AF-44F0-BBCC-F2BAC77E6AC8}" type="datetimeFigureOut">
              <a:rPr lang="ru-RU"/>
              <a:pPr>
                <a:defRPr/>
              </a:pPr>
              <a:t>27.01.2017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27946F6-5D53-46B9-8246-C359242D13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0D155-8FD3-4DDA-BCA8-222EBB4A85C0}" type="datetimeFigureOut">
              <a:rPr lang="ru-RU"/>
              <a:pPr>
                <a:defRPr/>
              </a:pPr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2D014-9152-4677-B1F9-5A59519EF6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BE7BC-5280-416D-A784-C27C21E9BE19}" type="datetimeFigureOut">
              <a:rPr lang="ru-RU"/>
              <a:pPr>
                <a:defRPr/>
              </a:pPr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D5FD6-C7A8-4B56-B4F4-DF5CA259FC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69E54-3CF4-4CE0-868E-6079ADA9993E}" type="datetimeFigureOut">
              <a:rPr lang="ru-RU"/>
              <a:pPr>
                <a:defRPr/>
              </a:pPr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64BF6-D6CF-430D-BD7A-E4CCDF520D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F5788-C86D-41BE-A662-D3454F981D39}" type="datetimeFigureOut">
              <a:rPr lang="ru-RU"/>
              <a:pPr>
                <a:defRPr/>
              </a:pPr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C38D4-238A-4E5D-A069-6AA570AC29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07713-D303-49C1-8B20-5625C7E83AB6}" type="datetimeFigureOut">
              <a:rPr lang="ru-RU"/>
              <a:pPr>
                <a:defRPr/>
              </a:pPr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97042-9EFB-4AF2-8A26-31C5B4AD25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4971D-2481-41BE-AF2E-9976B7BB695E}" type="datetimeFigureOut">
              <a:rPr lang="ru-RU"/>
              <a:pPr>
                <a:defRPr/>
              </a:pPr>
              <a:t>27.01.2017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70D3F-A866-401B-96B8-1ECF4227D6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16E43-260B-4914-843D-86025F913100}" type="datetimeFigureOut">
              <a:rPr lang="ru-RU"/>
              <a:pPr>
                <a:defRPr/>
              </a:pPr>
              <a:t>27.01.2017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F540A-AF57-4F74-8DDE-106910D07B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5B124-BD4C-41E0-AEBE-87D0C0903963}" type="datetimeFigureOut">
              <a:rPr lang="ru-RU"/>
              <a:pPr>
                <a:defRPr/>
              </a:pPr>
              <a:t>27.01.2017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E80A9-CC6A-480B-B8F1-D50A65E646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06695-60CF-41AC-B510-477EBEA54EB8}" type="datetimeFigureOut">
              <a:rPr lang="ru-RU"/>
              <a:pPr>
                <a:defRPr/>
              </a:pPr>
              <a:t>27.01.2017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946CC-C8D8-4B4B-A621-B91CBA476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D389D-A2DD-4D24-B855-EFC5BE225BB8}" type="datetimeFigureOut">
              <a:rPr lang="ru-RU"/>
              <a:pPr>
                <a:defRPr/>
              </a:pPr>
              <a:t>27.01.2017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21A97-894C-43E7-B7BA-591106132A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B87AA-9BBF-4ED2-B7B1-0D265AC6C3D3}" type="datetimeFigureOut">
              <a:rPr lang="ru-RU"/>
              <a:pPr>
                <a:defRPr/>
              </a:pPr>
              <a:t>27.01.2017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97AA5-746D-477F-ABDE-2C8DD39846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76C5D33-585B-41E3-A0B4-E3F15B16CE31}" type="datetimeFigureOut">
              <a:rPr lang="ru-RU"/>
              <a:pPr>
                <a:defRPr/>
              </a:pPr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6834F93-C455-4E74-ADDE-FE9A8FDA98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 descr="H:\Documents and Settings\Aida\Рабочий стол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785813"/>
            <a:ext cx="7993063" cy="566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D:\WINDOWS\Users\Aida\Рабочий стол\МОЯ лаборатория\ШАБЛОНЫ\Children _irstock\Children _irstock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" y="571500"/>
            <a:ext cx="1143000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38" y="1000125"/>
            <a:ext cx="6469062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5" y="642938"/>
            <a:ext cx="7429500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Прямоугольник 5"/>
          <p:cNvSpPr>
            <a:spLocks noChangeArrowheads="1"/>
          </p:cNvSpPr>
          <p:nvPr/>
        </p:nvSpPr>
        <p:spPr bwMode="auto">
          <a:xfrm>
            <a:off x="571500" y="5286375"/>
            <a:ext cx="82867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3399"/>
                </a:solidFill>
              </a:rPr>
              <a:t>Толерантности способствуют: знания, открытость, общение и свобода мыслей, совести, убеждений.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475" y="2420938"/>
            <a:ext cx="233680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 descr="H:\Documents and Settings\Aida\Рабочий стол\Рисунок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5963" y="2276475"/>
            <a:ext cx="2473325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4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0113" y="2205038"/>
            <a:ext cx="2470150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H:\Documents and Settings\Aida\Рабочий стол\Рисунок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67400" y="404813"/>
            <a:ext cx="2811463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Прямоугольник 3"/>
          <p:cNvSpPr>
            <a:spLocks noChangeArrowheads="1"/>
          </p:cNvSpPr>
          <p:nvPr/>
        </p:nvSpPr>
        <p:spPr bwMode="auto">
          <a:xfrm>
            <a:off x="1571625" y="5643563"/>
            <a:ext cx="6524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99"/>
                </a:solidFill>
              </a:rPr>
              <a:t>Толерантность – путь к миру и согласию.</a:t>
            </a:r>
          </a:p>
        </p:txBody>
      </p:sp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1188" y="404813"/>
            <a:ext cx="2665412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9" descr="H:\Documents and Settings\Aida\Рабочий стол\Рисунок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76600" y="476250"/>
            <a:ext cx="2500313" cy="345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1" name="Picture 9" descr="H:\Documents and Settings\Aida\Рабочий стол\Рисунок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63" y="3357563"/>
            <a:ext cx="23368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10" descr="H:\Documents and Settings\Aida\Рабочий стол\Рисунок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38" y="2714625"/>
            <a:ext cx="3500437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1750" y="2571750"/>
            <a:ext cx="4071938" cy="271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750" y="2071688"/>
            <a:ext cx="6143625" cy="435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714375" y="500063"/>
            <a:ext cx="78581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>
                <a:solidFill>
                  <a:srgbClr val="C00000"/>
                </a:solidFill>
              </a:rPr>
              <a:t>Быть толерантным </a:t>
            </a:r>
            <a:r>
              <a:rPr lang="ru-RU" sz="2400" b="1">
                <a:solidFill>
                  <a:srgbClr val="003399"/>
                </a:solidFill>
              </a:rPr>
              <a:t>– означает уважать других, невзирая на различия. Это означает быть внимательным к другим и обращать внимание на то, что нас сближает.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38" y="1357313"/>
            <a:ext cx="569595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10" descr="H:\Documents and Settings\Aida\Рабочий стол\Рисунок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88" y="1214438"/>
            <a:ext cx="6254750" cy="437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50" y="571500"/>
            <a:ext cx="7315200" cy="502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1785938" y="5786438"/>
            <a:ext cx="56848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2400" b="1">
                <a:solidFill>
                  <a:srgbClr val="003399"/>
                </a:solidFill>
              </a:rPr>
              <a:t>Все – мы разные, все мы – равные!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2"/>
          <p:cNvSpPr>
            <a:spLocks noGrp="1"/>
          </p:cNvSpPr>
          <p:nvPr>
            <p:ph idx="1"/>
          </p:nvPr>
        </p:nvSpPr>
        <p:spPr>
          <a:xfrm>
            <a:off x="2286000" y="500063"/>
            <a:ext cx="6400800" cy="5626100"/>
          </a:xfrm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ru-RU" b="1" smtClean="0">
                <a:solidFill>
                  <a:srgbClr val="260100"/>
                </a:solidFill>
                <a:latin typeface="Times New Roman" pitchFamily="18" charset="0"/>
                <a:cs typeface="Times New Roman" pitchFamily="18" charset="0"/>
              </a:rPr>
              <a:t>Причина конфликтов в обществе – взаимо</a:t>
            </a:r>
            <a:r>
              <a:rPr lang="ru-RU" b="1" smtClean="0">
                <a:solidFill>
                  <a:srgbClr val="260100"/>
                </a:solidFill>
                <a:latin typeface="Times New Roman" pitchFamily="18" charset="0"/>
              </a:rPr>
              <a:t>о</a:t>
            </a:r>
            <a:r>
              <a:rPr lang="ru-RU" b="1" smtClean="0">
                <a:solidFill>
                  <a:srgbClr val="260100"/>
                </a:solidFill>
                <a:latin typeface="Times New Roman" pitchFamily="18" charset="0"/>
                <a:cs typeface="Times New Roman" pitchFamily="18" charset="0"/>
              </a:rPr>
              <a:t>тношения между людьми, обидные слова, поступки, действия, оскорбляющие достоинства других людей намёки или прямые оскорбления. </a:t>
            </a:r>
          </a:p>
          <a:p>
            <a:pPr algn="ctr">
              <a:spcBef>
                <a:spcPct val="50000"/>
              </a:spcBef>
            </a:pPr>
            <a:r>
              <a:rPr lang="ru-RU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 каждого из нас свои особенности, разные характеры</a:t>
            </a:r>
            <a:r>
              <a:rPr lang="ru-RU" b="1" smtClean="0">
                <a:solidFill>
                  <a:srgbClr val="0000FF"/>
                </a:solidFill>
                <a:latin typeface="Times New Roman" pitchFamily="18" charset="0"/>
              </a:rPr>
              <a:t>,</a:t>
            </a:r>
            <a:r>
              <a:rPr lang="ru-RU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взгляды, так давайте относиться друг к другу толерантно!</a:t>
            </a:r>
            <a:r>
              <a:rPr lang="ru-RU" sz="1800" i="1" smtClean="0">
                <a:solidFill>
                  <a:srgbClr val="0000FF"/>
                </a:solidFill>
                <a:latin typeface="Verdana" pitchFamily="34" charset="0"/>
                <a:cs typeface="Times New Roman" pitchFamily="18" charset="0"/>
              </a:rPr>
              <a:t> </a:t>
            </a:r>
          </a:p>
          <a:p>
            <a:endParaRPr lang="ru-RU" smtClean="0"/>
          </a:p>
        </p:txBody>
      </p:sp>
      <p:pic>
        <p:nvPicPr>
          <p:cNvPr id="15363" name="Рисунок 2" descr="43121.shared.mom_madillo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428625"/>
            <a:ext cx="2500313" cy="202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Рисунок 3" descr="diversity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4357688"/>
            <a:ext cx="2786063" cy="187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1095375"/>
            <a:ext cx="5761037" cy="552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Freeform 26"/>
          <p:cNvSpPr>
            <a:spLocks/>
          </p:cNvSpPr>
          <p:nvPr/>
        </p:nvSpPr>
        <p:spPr bwMode="gray">
          <a:xfrm rot="11466616" flipV="1">
            <a:off x="695325" y="2562225"/>
            <a:ext cx="3025775" cy="1587500"/>
          </a:xfrm>
          <a:custGeom>
            <a:avLst/>
            <a:gdLst/>
            <a:ahLst/>
            <a:cxnLst>
              <a:cxn ang="0">
                <a:pos x="1451" y="175"/>
              </a:cxn>
              <a:cxn ang="0">
                <a:pos x="1572" y="277"/>
              </a:cxn>
              <a:cxn ang="0">
                <a:pos x="1676" y="395"/>
              </a:cxn>
              <a:cxn ang="0">
                <a:pos x="1763" y="525"/>
              </a:cxn>
              <a:cxn ang="0">
                <a:pos x="1835" y="661"/>
              </a:cxn>
              <a:cxn ang="0">
                <a:pos x="1893" y="798"/>
              </a:cxn>
              <a:cxn ang="0">
                <a:pos x="1940" y="929"/>
              </a:cxn>
              <a:cxn ang="0">
                <a:pos x="1975" y="1053"/>
              </a:cxn>
              <a:cxn ang="0">
                <a:pos x="2000" y="1161"/>
              </a:cxn>
              <a:cxn ang="0">
                <a:pos x="2017" y="1250"/>
              </a:cxn>
              <a:cxn ang="0">
                <a:pos x="2026" y="1316"/>
              </a:cxn>
              <a:cxn ang="0">
                <a:pos x="2030" y="1349"/>
              </a:cxn>
              <a:cxn ang="0">
                <a:pos x="2027" y="1357"/>
              </a:cxn>
              <a:cxn ang="0">
                <a:pos x="1998" y="1368"/>
              </a:cxn>
              <a:cxn ang="0">
                <a:pos x="1941" y="1390"/>
              </a:cxn>
              <a:cxn ang="0">
                <a:pos x="1861" y="1419"/>
              </a:cxn>
              <a:cxn ang="0">
                <a:pos x="1762" y="1450"/>
              </a:cxn>
              <a:cxn ang="0">
                <a:pos x="1647" y="1481"/>
              </a:cxn>
              <a:cxn ang="0">
                <a:pos x="1517" y="1507"/>
              </a:cxn>
              <a:cxn ang="0">
                <a:pos x="1377" y="1527"/>
              </a:cxn>
              <a:cxn ang="0">
                <a:pos x="1231" y="1536"/>
              </a:cxn>
              <a:cxn ang="0">
                <a:pos x="1082" y="1532"/>
              </a:cxn>
              <a:cxn ang="0">
                <a:pos x="933" y="1511"/>
              </a:cxn>
              <a:cxn ang="0">
                <a:pos x="787" y="1469"/>
              </a:cxn>
              <a:cxn ang="0">
                <a:pos x="647" y="1405"/>
              </a:cxn>
              <a:cxn ang="0">
                <a:pos x="518" y="1313"/>
              </a:cxn>
              <a:cxn ang="0">
                <a:pos x="405" y="1202"/>
              </a:cxn>
              <a:cxn ang="0">
                <a:pos x="311" y="1076"/>
              </a:cxn>
              <a:cxn ang="0">
                <a:pos x="230" y="944"/>
              </a:cxn>
              <a:cxn ang="0">
                <a:pos x="166" y="806"/>
              </a:cxn>
              <a:cxn ang="0">
                <a:pos x="114" y="672"/>
              </a:cxn>
              <a:cxn ang="0">
                <a:pos x="73" y="542"/>
              </a:cxn>
              <a:cxn ang="0">
                <a:pos x="44" y="427"/>
              </a:cxn>
              <a:cxn ang="0">
                <a:pos x="22" y="326"/>
              </a:cxn>
              <a:cxn ang="0">
                <a:pos x="9" y="249"/>
              </a:cxn>
              <a:cxn ang="0">
                <a:pos x="3" y="200"/>
              </a:cxn>
              <a:cxn ang="0">
                <a:pos x="0" y="182"/>
              </a:cxn>
              <a:cxn ang="0">
                <a:pos x="16" y="175"/>
              </a:cxn>
              <a:cxn ang="0">
                <a:pos x="58" y="157"/>
              </a:cxn>
              <a:cxn ang="0">
                <a:pos x="127" y="131"/>
              </a:cxn>
              <a:cxn ang="0">
                <a:pos x="217" y="102"/>
              </a:cxn>
              <a:cxn ang="0">
                <a:pos x="325" y="70"/>
              </a:cxn>
              <a:cxn ang="0">
                <a:pos x="449" y="42"/>
              </a:cxn>
              <a:cxn ang="0">
                <a:pos x="583" y="17"/>
              </a:cxn>
              <a:cxn ang="0">
                <a:pos x="726" y="3"/>
              </a:cxn>
              <a:cxn ang="0">
                <a:pos x="875" y="0"/>
              </a:cxn>
              <a:cxn ang="0">
                <a:pos x="1024" y="11"/>
              </a:cxn>
              <a:cxn ang="0">
                <a:pos x="1173" y="43"/>
              </a:cxn>
              <a:cxn ang="0">
                <a:pos x="1314" y="96"/>
              </a:cxn>
            </a:cxnLst>
            <a:rect l="0" t="0" r="r" b="b"/>
            <a:pathLst>
              <a:path w="2032" h="1536">
                <a:moveTo>
                  <a:pt x="1383" y="131"/>
                </a:moveTo>
                <a:lnTo>
                  <a:pt x="1451" y="175"/>
                </a:lnTo>
                <a:lnTo>
                  <a:pt x="1514" y="223"/>
                </a:lnTo>
                <a:lnTo>
                  <a:pt x="1572" y="277"/>
                </a:lnTo>
                <a:lnTo>
                  <a:pt x="1626" y="334"/>
                </a:lnTo>
                <a:lnTo>
                  <a:pt x="1676" y="395"/>
                </a:lnTo>
                <a:lnTo>
                  <a:pt x="1721" y="459"/>
                </a:lnTo>
                <a:lnTo>
                  <a:pt x="1763" y="525"/>
                </a:lnTo>
                <a:lnTo>
                  <a:pt x="1801" y="592"/>
                </a:lnTo>
                <a:lnTo>
                  <a:pt x="1835" y="661"/>
                </a:lnTo>
                <a:lnTo>
                  <a:pt x="1865" y="729"/>
                </a:lnTo>
                <a:lnTo>
                  <a:pt x="1893" y="798"/>
                </a:lnTo>
                <a:lnTo>
                  <a:pt x="1918" y="865"/>
                </a:lnTo>
                <a:lnTo>
                  <a:pt x="1940" y="929"/>
                </a:lnTo>
                <a:lnTo>
                  <a:pt x="1957" y="993"/>
                </a:lnTo>
                <a:lnTo>
                  <a:pt x="1975" y="1053"/>
                </a:lnTo>
                <a:lnTo>
                  <a:pt x="1988" y="1109"/>
                </a:lnTo>
                <a:lnTo>
                  <a:pt x="2000" y="1161"/>
                </a:lnTo>
                <a:lnTo>
                  <a:pt x="2008" y="1209"/>
                </a:lnTo>
                <a:lnTo>
                  <a:pt x="2017" y="1250"/>
                </a:lnTo>
                <a:lnTo>
                  <a:pt x="2021" y="1287"/>
                </a:lnTo>
                <a:lnTo>
                  <a:pt x="2026" y="1316"/>
                </a:lnTo>
                <a:lnTo>
                  <a:pt x="2029" y="1336"/>
                </a:lnTo>
                <a:lnTo>
                  <a:pt x="2030" y="1349"/>
                </a:lnTo>
                <a:lnTo>
                  <a:pt x="2032" y="1355"/>
                </a:lnTo>
                <a:lnTo>
                  <a:pt x="2027" y="1357"/>
                </a:lnTo>
                <a:lnTo>
                  <a:pt x="2016" y="1361"/>
                </a:lnTo>
                <a:lnTo>
                  <a:pt x="1998" y="1368"/>
                </a:lnTo>
                <a:lnTo>
                  <a:pt x="1972" y="1378"/>
                </a:lnTo>
                <a:lnTo>
                  <a:pt x="1941" y="1390"/>
                </a:lnTo>
                <a:lnTo>
                  <a:pt x="1905" y="1405"/>
                </a:lnTo>
                <a:lnTo>
                  <a:pt x="1861" y="1419"/>
                </a:lnTo>
                <a:lnTo>
                  <a:pt x="1814" y="1434"/>
                </a:lnTo>
                <a:lnTo>
                  <a:pt x="1762" y="1450"/>
                </a:lnTo>
                <a:lnTo>
                  <a:pt x="1706" y="1466"/>
                </a:lnTo>
                <a:lnTo>
                  <a:pt x="1647" y="1481"/>
                </a:lnTo>
                <a:lnTo>
                  <a:pt x="1582" y="1495"/>
                </a:lnTo>
                <a:lnTo>
                  <a:pt x="1517" y="1507"/>
                </a:lnTo>
                <a:lnTo>
                  <a:pt x="1448" y="1518"/>
                </a:lnTo>
                <a:lnTo>
                  <a:pt x="1377" y="1527"/>
                </a:lnTo>
                <a:lnTo>
                  <a:pt x="1305" y="1533"/>
                </a:lnTo>
                <a:lnTo>
                  <a:pt x="1231" y="1536"/>
                </a:lnTo>
                <a:lnTo>
                  <a:pt x="1157" y="1536"/>
                </a:lnTo>
                <a:lnTo>
                  <a:pt x="1082" y="1532"/>
                </a:lnTo>
                <a:lnTo>
                  <a:pt x="1008" y="1524"/>
                </a:lnTo>
                <a:lnTo>
                  <a:pt x="933" y="1511"/>
                </a:lnTo>
                <a:lnTo>
                  <a:pt x="859" y="1494"/>
                </a:lnTo>
                <a:lnTo>
                  <a:pt x="787" y="1469"/>
                </a:lnTo>
                <a:lnTo>
                  <a:pt x="716" y="1440"/>
                </a:lnTo>
                <a:lnTo>
                  <a:pt x="647" y="1405"/>
                </a:lnTo>
                <a:lnTo>
                  <a:pt x="580" y="1361"/>
                </a:lnTo>
                <a:lnTo>
                  <a:pt x="518" y="1313"/>
                </a:lnTo>
                <a:lnTo>
                  <a:pt x="459" y="1259"/>
                </a:lnTo>
                <a:lnTo>
                  <a:pt x="405" y="1202"/>
                </a:lnTo>
                <a:lnTo>
                  <a:pt x="356" y="1141"/>
                </a:lnTo>
                <a:lnTo>
                  <a:pt x="311" y="1076"/>
                </a:lnTo>
                <a:lnTo>
                  <a:pt x="268" y="1011"/>
                </a:lnTo>
                <a:lnTo>
                  <a:pt x="230" y="944"/>
                </a:lnTo>
                <a:lnTo>
                  <a:pt x="197" y="875"/>
                </a:lnTo>
                <a:lnTo>
                  <a:pt x="166" y="806"/>
                </a:lnTo>
                <a:lnTo>
                  <a:pt x="138" y="738"/>
                </a:lnTo>
                <a:lnTo>
                  <a:pt x="114" y="672"/>
                </a:lnTo>
                <a:lnTo>
                  <a:pt x="92" y="607"/>
                </a:lnTo>
                <a:lnTo>
                  <a:pt x="73" y="542"/>
                </a:lnTo>
                <a:lnTo>
                  <a:pt x="57" y="483"/>
                </a:lnTo>
                <a:lnTo>
                  <a:pt x="44" y="427"/>
                </a:lnTo>
                <a:lnTo>
                  <a:pt x="32" y="375"/>
                </a:lnTo>
                <a:lnTo>
                  <a:pt x="22" y="326"/>
                </a:lnTo>
                <a:lnTo>
                  <a:pt x="14" y="286"/>
                </a:lnTo>
                <a:lnTo>
                  <a:pt x="9" y="249"/>
                </a:lnTo>
                <a:lnTo>
                  <a:pt x="4" y="220"/>
                </a:lnTo>
                <a:lnTo>
                  <a:pt x="3" y="200"/>
                </a:lnTo>
                <a:lnTo>
                  <a:pt x="0" y="186"/>
                </a:lnTo>
                <a:lnTo>
                  <a:pt x="0" y="182"/>
                </a:lnTo>
                <a:lnTo>
                  <a:pt x="4" y="179"/>
                </a:lnTo>
                <a:lnTo>
                  <a:pt x="16" y="175"/>
                </a:lnTo>
                <a:lnTo>
                  <a:pt x="33" y="167"/>
                </a:lnTo>
                <a:lnTo>
                  <a:pt x="58" y="157"/>
                </a:lnTo>
                <a:lnTo>
                  <a:pt x="90" y="146"/>
                </a:lnTo>
                <a:lnTo>
                  <a:pt x="127" y="131"/>
                </a:lnTo>
                <a:lnTo>
                  <a:pt x="169" y="116"/>
                </a:lnTo>
                <a:lnTo>
                  <a:pt x="217" y="102"/>
                </a:lnTo>
                <a:lnTo>
                  <a:pt x="270" y="86"/>
                </a:lnTo>
                <a:lnTo>
                  <a:pt x="325" y="70"/>
                </a:lnTo>
                <a:lnTo>
                  <a:pt x="385" y="55"/>
                </a:lnTo>
                <a:lnTo>
                  <a:pt x="449" y="42"/>
                </a:lnTo>
                <a:lnTo>
                  <a:pt x="515" y="29"/>
                </a:lnTo>
                <a:lnTo>
                  <a:pt x="583" y="17"/>
                </a:lnTo>
                <a:lnTo>
                  <a:pt x="653" y="8"/>
                </a:lnTo>
                <a:lnTo>
                  <a:pt x="726" y="3"/>
                </a:lnTo>
                <a:lnTo>
                  <a:pt x="801" y="0"/>
                </a:lnTo>
                <a:lnTo>
                  <a:pt x="875" y="0"/>
                </a:lnTo>
                <a:lnTo>
                  <a:pt x="949" y="4"/>
                </a:lnTo>
                <a:lnTo>
                  <a:pt x="1024" y="11"/>
                </a:lnTo>
                <a:lnTo>
                  <a:pt x="1098" y="24"/>
                </a:lnTo>
                <a:lnTo>
                  <a:pt x="1173" y="43"/>
                </a:lnTo>
                <a:lnTo>
                  <a:pt x="1244" y="67"/>
                </a:lnTo>
                <a:lnTo>
                  <a:pt x="1314" y="96"/>
                </a:lnTo>
                <a:lnTo>
                  <a:pt x="1383" y="131"/>
                </a:lnTo>
              </a:path>
            </a:pathLst>
          </a:custGeom>
          <a:gradFill rotWithShape="1">
            <a:gsLst>
              <a:gs pos="0">
                <a:srgbClr val="FF7E3D">
                  <a:gamma/>
                  <a:shade val="46275"/>
                  <a:invGamma/>
                </a:srgbClr>
              </a:gs>
              <a:gs pos="100000">
                <a:srgbClr val="FF7E3D"/>
              </a:gs>
            </a:gsLst>
            <a:lin ang="2700000" scaled="1"/>
          </a:gradFill>
          <a:ln w="3810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2" name="Freeform 27"/>
          <p:cNvSpPr>
            <a:spLocks/>
          </p:cNvSpPr>
          <p:nvPr/>
        </p:nvSpPr>
        <p:spPr bwMode="gray">
          <a:xfrm rot="20677518">
            <a:off x="5362575" y="2832100"/>
            <a:ext cx="3133725" cy="1462088"/>
          </a:xfrm>
          <a:custGeom>
            <a:avLst/>
            <a:gdLst/>
            <a:ahLst/>
            <a:cxnLst>
              <a:cxn ang="0">
                <a:pos x="1451" y="175"/>
              </a:cxn>
              <a:cxn ang="0">
                <a:pos x="1572" y="277"/>
              </a:cxn>
              <a:cxn ang="0">
                <a:pos x="1676" y="395"/>
              </a:cxn>
              <a:cxn ang="0">
                <a:pos x="1763" y="525"/>
              </a:cxn>
              <a:cxn ang="0">
                <a:pos x="1835" y="660"/>
              </a:cxn>
              <a:cxn ang="0">
                <a:pos x="1893" y="798"/>
              </a:cxn>
              <a:cxn ang="0">
                <a:pos x="1940" y="929"/>
              </a:cxn>
              <a:cxn ang="0">
                <a:pos x="1975" y="1053"/>
              </a:cxn>
              <a:cxn ang="0">
                <a:pos x="2000" y="1161"/>
              </a:cxn>
              <a:cxn ang="0">
                <a:pos x="2017" y="1250"/>
              </a:cxn>
              <a:cxn ang="0">
                <a:pos x="2026" y="1316"/>
              </a:cxn>
              <a:cxn ang="0">
                <a:pos x="2030" y="1349"/>
              </a:cxn>
              <a:cxn ang="0">
                <a:pos x="2027" y="1356"/>
              </a:cxn>
              <a:cxn ang="0">
                <a:pos x="1998" y="1368"/>
              </a:cxn>
              <a:cxn ang="0">
                <a:pos x="1941" y="1390"/>
              </a:cxn>
              <a:cxn ang="0">
                <a:pos x="1861" y="1419"/>
              </a:cxn>
              <a:cxn ang="0">
                <a:pos x="1762" y="1450"/>
              </a:cxn>
              <a:cxn ang="0">
                <a:pos x="1647" y="1480"/>
              </a:cxn>
              <a:cxn ang="0">
                <a:pos x="1517" y="1507"/>
              </a:cxn>
              <a:cxn ang="0">
                <a:pos x="1377" y="1527"/>
              </a:cxn>
              <a:cxn ang="0">
                <a:pos x="1231" y="1536"/>
              </a:cxn>
              <a:cxn ang="0">
                <a:pos x="1082" y="1532"/>
              </a:cxn>
              <a:cxn ang="0">
                <a:pos x="933" y="1511"/>
              </a:cxn>
              <a:cxn ang="0">
                <a:pos x="788" y="1469"/>
              </a:cxn>
              <a:cxn ang="0">
                <a:pos x="648" y="1405"/>
              </a:cxn>
              <a:cxn ang="0">
                <a:pos x="518" y="1313"/>
              </a:cxn>
              <a:cxn ang="0">
                <a:pos x="405" y="1202"/>
              </a:cxn>
              <a:cxn ang="0">
                <a:pos x="311" y="1076"/>
              </a:cxn>
              <a:cxn ang="0">
                <a:pos x="230" y="944"/>
              </a:cxn>
              <a:cxn ang="0">
                <a:pos x="166" y="806"/>
              </a:cxn>
              <a:cxn ang="0">
                <a:pos x="114" y="672"/>
              </a:cxn>
              <a:cxn ang="0">
                <a:pos x="73" y="542"/>
              </a:cxn>
              <a:cxn ang="0">
                <a:pos x="44" y="427"/>
              </a:cxn>
              <a:cxn ang="0">
                <a:pos x="22" y="326"/>
              </a:cxn>
              <a:cxn ang="0">
                <a:pos x="9" y="249"/>
              </a:cxn>
              <a:cxn ang="0">
                <a:pos x="3" y="199"/>
              </a:cxn>
              <a:cxn ang="0">
                <a:pos x="0" y="182"/>
              </a:cxn>
              <a:cxn ang="0">
                <a:pos x="16" y="175"/>
              </a:cxn>
              <a:cxn ang="0">
                <a:pos x="58" y="157"/>
              </a:cxn>
              <a:cxn ang="0">
                <a:pos x="127" y="131"/>
              </a:cxn>
              <a:cxn ang="0">
                <a:pos x="217" y="102"/>
              </a:cxn>
              <a:cxn ang="0">
                <a:pos x="325" y="70"/>
              </a:cxn>
              <a:cxn ang="0">
                <a:pos x="449" y="42"/>
              </a:cxn>
              <a:cxn ang="0">
                <a:pos x="583" y="17"/>
              </a:cxn>
              <a:cxn ang="0">
                <a:pos x="726" y="2"/>
              </a:cxn>
              <a:cxn ang="0">
                <a:pos x="875" y="0"/>
              </a:cxn>
              <a:cxn ang="0">
                <a:pos x="1024" y="11"/>
              </a:cxn>
              <a:cxn ang="0">
                <a:pos x="1173" y="43"/>
              </a:cxn>
              <a:cxn ang="0">
                <a:pos x="1314" y="96"/>
              </a:cxn>
            </a:cxnLst>
            <a:rect l="0" t="0" r="r" b="b"/>
            <a:pathLst>
              <a:path w="2032" h="1536">
                <a:moveTo>
                  <a:pt x="1383" y="131"/>
                </a:moveTo>
                <a:lnTo>
                  <a:pt x="1451" y="175"/>
                </a:lnTo>
                <a:lnTo>
                  <a:pt x="1514" y="223"/>
                </a:lnTo>
                <a:lnTo>
                  <a:pt x="1572" y="277"/>
                </a:lnTo>
                <a:lnTo>
                  <a:pt x="1626" y="334"/>
                </a:lnTo>
                <a:lnTo>
                  <a:pt x="1676" y="395"/>
                </a:lnTo>
                <a:lnTo>
                  <a:pt x="1721" y="459"/>
                </a:lnTo>
                <a:lnTo>
                  <a:pt x="1763" y="525"/>
                </a:lnTo>
                <a:lnTo>
                  <a:pt x="1801" y="592"/>
                </a:lnTo>
                <a:lnTo>
                  <a:pt x="1835" y="660"/>
                </a:lnTo>
                <a:lnTo>
                  <a:pt x="1866" y="729"/>
                </a:lnTo>
                <a:lnTo>
                  <a:pt x="1893" y="798"/>
                </a:lnTo>
                <a:lnTo>
                  <a:pt x="1918" y="865"/>
                </a:lnTo>
                <a:lnTo>
                  <a:pt x="1940" y="929"/>
                </a:lnTo>
                <a:lnTo>
                  <a:pt x="1957" y="993"/>
                </a:lnTo>
                <a:lnTo>
                  <a:pt x="1975" y="1053"/>
                </a:lnTo>
                <a:lnTo>
                  <a:pt x="1988" y="1108"/>
                </a:lnTo>
                <a:lnTo>
                  <a:pt x="2000" y="1161"/>
                </a:lnTo>
                <a:lnTo>
                  <a:pt x="2008" y="1209"/>
                </a:lnTo>
                <a:lnTo>
                  <a:pt x="2017" y="1250"/>
                </a:lnTo>
                <a:lnTo>
                  <a:pt x="2022" y="1286"/>
                </a:lnTo>
                <a:lnTo>
                  <a:pt x="2026" y="1316"/>
                </a:lnTo>
                <a:lnTo>
                  <a:pt x="2029" y="1336"/>
                </a:lnTo>
                <a:lnTo>
                  <a:pt x="2030" y="1349"/>
                </a:lnTo>
                <a:lnTo>
                  <a:pt x="2032" y="1355"/>
                </a:lnTo>
                <a:lnTo>
                  <a:pt x="2027" y="1356"/>
                </a:lnTo>
                <a:lnTo>
                  <a:pt x="2016" y="1361"/>
                </a:lnTo>
                <a:lnTo>
                  <a:pt x="1998" y="1368"/>
                </a:lnTo>
                <a:lnTo>
                  <a:pt x="1972" y="1378"/>
                </a:lnTo>
                <a:lnTo>
                  <a:pt x="1941" y="1390"/>
                </a:lnTo>
                <a:lnTo>
                  <a:pt x="1905" y="1405"/>
                </a:lnTo>
                <a:lnTo>
                  <a:pt x="1861" y="1419"/>
                </a:lnTo>
                <a:lnTo>
                  <a:pt x="1814" y="1434"/>
                </a:lnTo>
                <a:lnTo>
                  <a:pt x="1762" y="1450"/>
                </a:lnTo>
                <a:lnTo>
                  <a:pt x="1707" y="1466"/>
                </a:lnTo>
                <a:lnTo>
                  <a:pt x="1647" y="1480"/>
                </a:lnTo>
                <a:lnTo>
                  <a:pt x="1583" y="1495"/>
                </a:lnTo>
                <a:lnTo>
                  <a:pt x="1517" y="1507"/>
                </a:lnTo>
                <a:lnTo>
                  <a:pt x="1448" y="1518"/>
                </a:lnTo>
                <a:lnTo>
                  <a:pt x="1377" y="1527"/>
                </a:lnTo>
                <a:lnTo>
                  <a:pt x="1305" y="1533"/>
                </a:lnTo>
                <a:lnTo>
                  <a:pt x="1231" y="1536"/>
                </a:lnTo>
                <a:lnTo>
                  <a:pt x="1157" y="1536"/>
                </a:lnTo>
                <a:lnTo>
                  <a:pt x="1082" y="1532"/>
                </a:lnTo>
                <a:lnTo>
                  <a:pt x="1008" y="1524"/>
                </a:lnTo>
                <a:lnTo>
                  <a:pt x="933" y="1511"/>
                </a:lnTo>
                <a:lnTo>
                  <a:pt x="859" y="1494"/>
                </a:lnTo>
                <a:lnTo>
                  <a:pt x="788" y="1469"/>
                </a:lnTo>
                <a:lnTo>
                  <a:pt x="716" y="1440"/>
                </a:lnTo>
                <a:lnTo>
                  <a:pt x="648" y="1405"/>
                </a:lnTo>
                <a:lnTo>
                  <a:pt x="580" y="1361"/>
                </a:lnTo>
                <a:lnTo>
                  <a:pt x="518" y="1313"/>
                </a:lnTo>
                <a:lnTo>
                  <a:pt x="459" y="1259"/>
                </a:lnTo>
                <a:lnTo>
                  <a:pt x="405" y="1202"/>
                </a:lnTo>
                <a:lnTo>
                  <a:pt x="356" y="1141"/>
                </a:lnTo>
                <a:lnTo>
                  <a:pt x="311" y="1076"/>
                </a:lnTo>
                <a:lnTo>
                  <a:pt x="268" y="1011"/>
                </a:lnTo>
                <a:lnTo>
                  <a:pt x="230" y="944"/>
                </a:lnTo>
                <a:lnTo>
                  <a:pt x="197" y="875"/>
                </a:lnTo>
                <a:lnTo>
                  <a:pt x="166" y="806"/>
                </a:lnTo>
                <a:lnTo>
                  <a:pt x="138" y="738"/>
                </a:lnTo>
                <a:lnTo>
                  <a:pt x="114" y="672"/>
                </a:lnTo>
                <a:lnTo>
                  <a:pt x="92" y="607"/>
                </a:lnTo>
                <a:lnTo>
                  <a:pt x="73" y="542"/>
                </a:lnTo>
                <a:lnTo>
                  <a:pt x="57" y="482"/>
                </a:lnTo>
                <a:lnTo>
                  <a:pt x="44" y="427"/>
                </a:lnTo>
                <a:lnTo>
                  <a:pt x="32" y="375"/>
                </a:lnTo>
                <a:lnTo>
                  <a:pt x="22" y="326"/>
                </a:lnTo>
                <a:lnTo>
                  <a:pt x="15" y="286"/>
                </a:lnTo>
                <a:lnTo>
                  <a:pt x="9" y="249"/>
                </a:lnTo>
                <a:lnTo>
                  <a:pt x="4" y="220"/>
                </a:lnTo>
                <a:lnTo>
                  <a:pt x="3" y="199"/>
                </a:lnTo>
                <a:lnTo>
                  <a:pt x="0" y="186"/>
                </a:lnTo>
                <a:lnTo>
                  <a:pt x="0" y="182"/>
                </a:lnTo>
                <a:lnTo>
                  <a:pt x="4" y="179"/>
                </a:lnTo>
                <a:lnTo>
                  <a:pt x="16" y="175"/>
                </a:lnTo>
                <a:lnTo>
                  <a:pt x="33" y="167"/>
                </a:lnTo>
                <a:lnTo>
                  <a:pt x="58" y="157"/>
                </a:lnTo>
                <a:lnTo>
                  <a:pt x="90" y="145"/>
                </a:lnTo>
                <a:lnTo>
                  <a:pt x="127" y="131"/>
                </a:lnTo>
                <a:lnTo>
                  <a:pt x="169" y="116"/>
                </a:lnTo>
                <a:lnTo>
                  <a:pt x="217" y="102"/>
                </a:lnTo>
                <a:lnTo>
                  <a:pt x="270" y="86"/>
                </a:lnTo>
                <a:lnTo>
                  <a:pt x="325" y="70"/>
                </a:lnTo>
                <a:lnTo>
                  <a:pt x="385" y="55"/>
                </a:lnTo>
                <a:lnTo>
                  <a:pt x="449" y="42"/>
                </a:lnTo>
                <a:lnTo>
                  <a:pt x="515" y="29"/>
                </a:lnTo>
                <a:lnTo>
                  <a:pt x="583" y="17"/>
                </a:lnTo>
                <a:lnTo>
                  <a:pt x="653" y="8"/>
                </a:lnTo>
                <a:lnTo>
                  <a:pt x="726" y="2"/>
                </a:lnTo>
                <a:lnTo>
                  <a:pt x="801" y="0"/>
                </a:lnTo>
                <a:lnTo>
                  <a:pt x="875" y="0"/>
                </a:lnTo>
                <a:lnTo>
                  <a:pt x="949" y="4"/>
                </a:lnTo>
                <a:lnTo>
                  <a:pt x="1024" y="11"/>
                </a:lnTo>
                <a:lnTo>
                  <a:pt x="1098" y="24"/>
                </a:lnTo>
                <a:lnTo>
                  <a:pt x="1173" y="43"/>
                </a:lnTo>
                <a:lnTo>
                  <a:pt x="1244" y="67"/>
                </a:lnTo>
                <a:lnTo>
                  <a:pt x="1314" y="96"/>
                </a:lnTo>
                <a:lnTo>
                  <a:pt x="1383" y="131"/>
                </a:lnTo>
              </a:path>
            </a:pathLst>
          </a:custGeom>
          <a:gradFill rotWithShape="1">
            <a:gsLst>
              <a:gs pos="0">
                <a:srgbClr val="00B1F0"/>
              </a:gs>
              <a:gs pos="100000">
                <a:srgbClr val="00B1F0">
                  <a:gamma/>
                  <a:shade val="46275"/>
                  <a:invGamma/>
                </a:srgbClr>
              </a:gs>
            </a:gsLst>
            <a:lin ang="2700000" scaled="1"/>
          </a:gradFill>
          <a:ln w="3810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1320185" y="341062"/>
            <a:ext cx="6599056" cy="6175860"/>
            <a:chOff x="575" y="-22"/>
            <a:chExt cx="4637" cy="414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57051" name="Freeform 27"/>
            <p:cNvSpPr>
              <a:spLocks/>
            </p:cNvSpPr>
            <p:nvPr/>
          </p:nvSpPr>
          <p:spPr bwMode="gray">
            <a:xfrm rot="1091490">
              <a:off x="825" y="578"/>
              <a:ext cx="1851" cy="1032"/>
            </a:xfrm>
            <a:custGeom>
              <a:avLst/>
              <a:gdLst/>
              <a:ahLst/>
              <a:cxnLst>
                <a:cxn ang="0">
                  <a:pos x="1451" y="175"/>
                </a:cxn>
                <a:cxn ang="0">
                  <a:pos x="1572" y="277"/>
                </a:cxn>
                <a:cxn ang="0">
                  <a:pos x="1676" y="395"/>
                </a:cxn>
                <a:cxn ang="0">
                  <a:pos x="1763" y="525"/>
                </a:cxn>
                <a:cxn ang="0">
                  <a:pos x="1835" y="660"/>
                </a:cxn>
                <a:cxn ang="0">
                  <a:pos x="1893" y="798"/>
                </a:cxn>
                <a:cxn ang="0">
                  <a:pos x="1940" y="929"/>
                </a:cxn>
                <a:cxn ang="0">
                  <a:pos x="1975" y="1053"/>
                </a:cxn>
                <a:cxn ang="0">
                  <a:pos x="2000" y="1161"/>
                </a:cxn>
                <a:cxn ang="0">
                  <a:pos x="2017" y="1250"/>
                </a:cxn>
                <a:cxn ang="0">
                  <a:pos x="2026" y="1316"/>
                </a:cxn>
                <a:cxn ang="0">
                  <a:pos x="2030" y="1349"/>
                </a:cxn>
                <a:cxn ang="0">
                  <a:pos x="2027" y="1356"/>
                </a:cxn>
                <a:cxn ang="0">
                  <a:pos x="1998" y="1368"/>
                </a:cxn>
                <a:cxn ang="0">
                  <a:pos x="1941" y="1390"/>
                </a:cxn>
                <a:cxn ang="0">
                  <a:pos x="1861" y="1419"/>
                </a:cxn>
                <a:cxn ang="0">
                  <a:pos x="1762" y="1450"/>
                </a:cxn>
                <a:cxn ang="0">
                  <a:pos x="1647" y="1480"/>
                </a:cxn>
                <a:cxn ang="0">
                  <a:pos x="1517" y="1507"/>
                </a:cxn>
                <a:cxn ang="0">
                  <a:pos x="1377" y="1527"/>
                </a:cxn>
                <a:cxn ang="0">
                  <a:pos x="1231" y="1536"/>
                </a:cxn>
                <a:cxn ang="0">
                  <a:pos x="1082" y="1532"/>
                </a:cxn>
                <a:cxn ang="0">
                  <a:pos x="933" y="1511"/>
                </a:cxn>
                <a:cxn ang="0">
                  <a:pos x="788" y="1469"/>
                </a:cxn>
                <a:cxn ang="0">
                  <a:pos x="648" y="1405"/>
                </a:cxn>
                <a:cxn ang="0">
                  <a:pos x="518" y="1313"/>
                </a:cxn>
                <a:cxn ang="0">
                  <a:pos x="405" y="1202"/>
                </a:cxn>
                <a:cxn ang="0">
                  <a:pos x="311" y="1076"/>
                </a:cxn>
                <a:cxn ang="0">
                  <a:pos x="230" y="944"/>
                </a:cxn>
                <a:cxn ang="0">
                  <a:pos x="166" y="806"/>
                </a:cxn>
                <a:cxn ang="0">
                  <a:pos x="114" y="672"/>
                </a:cxn>
                <a:cxn ang="0">
                  <a:pos x="73" y="542"/>
                </a:cxn>
                <a:cxn ang="0">
                  <a:pos x="44" y="427"/>
                </a:cxn>
                <a:cxn ang="0">
                  <a:pos x="22" y="326"/>
                </a:cxn>
                <a:cxn ang="0">
                  <a:pos x="9" y="249"/>
                </a:cxn>
                <a:cxn ang="0">
                  <a:pos x="3" y="199"/>
                </a:cxn>
                <a:cxn ang="0">
                  <a:pos x="0" y="182"/>
                </a:cxn>
                <a:cxn ang="0">
                  <a:pos x="16" y="175"/>
                </a:cxn>
                <a:cxn ang="0">
                  <a:pos x="58" y="157"/>
                </a:cxn>
                <a:cxn ang="0">
                  <a:pos x="127" y="131"/>
                </a:cxn>
                <a:cxn ang="0">
                  <a:pos x="217" y="102"/>
                </a:cxn>
                <a:cxn ang="0">
                  <a:pos x="325" y="70"/>
                </a:cxn>
                <a:cxn ang="0">
                  <a:pos x="449" y="42"/>
                </a:cxn>
                <a:cxn ang="0">
                  <a:pos x="583" y="17"/>
                </a:cxn>
                <a:cxn ang="0">
                  <a:pos x="726" y="2"/>
                </a:cxn>
                <a:cxn ang="0">
                  <a:pos x="875" y="0"/>
                </a:cxn>
                <a:cxn ang="0">
                  <a:pos x="1024" y="11"/>
                </a:cxn>
                <a:cxn ang="0">
                  <a:pos x="1173" y="43"/>
                </a:cxn>
                <a:cxn ang="0">
                  <a:pos x="1314" y="96"/>
                </a:cxn>
              </a:cxnLst>
              <a:rect l="0" t="0" r="r" b="b"/>
              <a:pathLst>
                <a:path w="2032" h="1536">
                  <a:moveTo>
                    <a:pt x="1383" y="131"/>
                  </a:moveTo>
                  <a:lnTo>
                    <a:pt x="1451" y="175"/>
                  </a:lnTo>
                  <a:lnTo>
                    <a:pt x="1514" y="223"/>
                  </a:lnTo>
                  <a:lnTo>
                    <a:pt x="1572" y="277"/>
                  </a:lnTo>
                  <a:lnTo>
                    <a:pt x="1626" y="334"/>
                  </a:lnTo>
                  <a:lnTo>
                    <a:pt x="1676" y="395"/>
                  </a:lnTo>
                  <a:lnTo>
                    <a:pt x="1721" y="459"/>
                  </a:lnTo>
                  <a:lnTo>
                    <a:pt x="1763" y="525"/>
                  </a:lnTo>
                  <a:lnTo>
                    <a:pt x="1801" y="592"/>
                  </a:lnTo>
                  <a:lnTo>
                    <a:pt x="1835" y="660"/>
                  </a:lnTo>
                  <a:lnTo>
                    <a:pt x="1866" y="729"/>
                  </a:lnTo>
                  <a:lnTo>
                    <a:pt x="1893" y="798"/>
                  </a:lnTo>
                  <a:lnTo>
                    <a:pt x="1918" y="865"/>
                  </a:lnTo>
                  <a:lnTo>
                    <a:pt x="1940" y="929"/>
                  </a:lnTo>
                  <a:lnTo>
                    <a:pt x="1957" y="993"/>
                  </a:lnTo>
                  <a:lnTo>
                    <a:pt x="1975" y="1053"/>
                  </a:lnTo>
                  <a:lnTo>
                    <a:pt x="1988" y="1108"/>
                  </a:lnTo>
                  <a:lnTo>
                    <a:pt x="2000" y="1161"/>
                  </a:lnTo>
                  <a:lnTo>
                    <a:pt x="2008" y="1209"/>
                  </a:lnTo>
                  <a:lnTo>
                    <a:pt x="2017" y="1250"/>
                  </a:lnTo>
                  <a:lnTo>
                    <a:pt x="2022" y="1286"/>
                  </a:lnTo>
                  <a:lnTo>
                    <a:pt x="2026" y="1316"/>
                  </a:lnTo>
                  <a:lnTo>
                    <a:pt x="2029" y="1336"/>
                  </a:lnTo>
                  <a:lnTo>
                    <a:pt x="2030" y="1349"/>
                  </a:lnTo>
                  <a:lnTo>
                    <a:pt x="2032" y="1355"/>
                  </a:lnTo>
                  <a:lnTo>
                    <a:pt x="2027" y="1356"/>
                  </a:lnTo>
                  <a:lnTo>
                    <a:pt x="2016" y="1361"/>
                  </a:lnTo>
                  <a:lnTo>
                    <a:pt x="1998" y="1368"/>
                  </a:lnTo>
                  <a:lnTo>
                    <a:pt x="1972" y="1378"/>
                  </a:lnTo>
                  <a:lnTo>
                    <a:pt x="1941" y="1390"/>
                  </a:lnTo>
                  <a:lnTo>
                    <a:pt x="1905" y="1405"/>
                  </a:lnTo>
                  <a:lnTo>
                    <a:pt x="1861" y="1419"/>
                  </a:lnTo>
                  <a:lnTo>
                    <a:pt x="1814" y="1434"/>
                  </a:lnTo>
                  <a:lnTo>
                    <a:pt x="1762" y="1450"/>
                  </a:lnTo>
                  <a:lnTo>
                    <a:pt x="1707" y="1466"/>
                  </a:lnTo>
                  <a:lnTo>
                    <a:pt x="1647" y="1480"/>
                  </a:lnTo>
                  <a:lnTo>
                    <a:pt x="1583" y="1495"/>
                  </a:lnTo>
                  <a:lnTo>
                    <a:pt x="1517" y="1507"/>
                  </a:lnTo>
                  <a:lnTo>
                    <a:pt x="1448" y="1518"/>
                  </a:lnTo>
                  <a:lnTo>
                    <a:pt x="1377" y="1527"/>
                  </a:lnTo>
                  <a:lnTo>
                    <a:pt x="1305" y="1533"/>
                  </a:lnTo>
                  <a:lnTo>
                    <a:pt x="1231" y="1536"/>
                  </a:lnTo>
                  <a:lnTo>
                    <a:pt x="1157" y="1536"/>
                  </a:lnTo>
                  <a:lnTo>
                    <a:pt x="1082" y="1532"/>
                  </a:lnTo>
                  <a:lnTo>
                    <a:pt x="1008" y="1524"/>
                  </a:lnTo>
                  <a:lnTo>
                    <a:pt x="933" y="1511"/>
                  </a:lnTo>
                  <a:lnTo>
                    <a:pt x="859" y="1494"/>
                  </a:lnTo>
                  <a:lnTo>
                    <a:pt x="788" y="1469"/>
                  </a:lnTo>
                  <a:lnTo>
                    <a:pt x="716" y="1440"/>
                  </a:lnTo>
                  <a:lnTo>
                    <a:pt x="648" y="1405"/>
                  </a:lnTo>
                  <a:lnTo>
                    <a:pt x="580" y="1361"/>
                  </a:lnTo>
                  <a:lnTo>
                    <a:pt x="518" y="1313"/>
                  </a:lnTo>
                  <a:lnTo>
                    <a:pt x="459" y="1259"/>
                  </a:lnTo>
                  <a:lnTo>
                    <a:pt x="405" y="1202"/>
                  </a:lnTo>
                  <a:lnTo>
                    <a:pt x="356" y="1141"/>
                  </a:lnTo>
                  <a:lnTo>
                    <a:pt x="311" y="1076"/>
                  </a:lnTo>
                  <a:lnTo>
                    <a:pt x="268" y="1011"/>
                  </a:lnTo>
                  <a:lnTo>
                    <a:pt x="230" y="944"/>
                  </a:lnTo>
                  <a:lnTo>
                    <a:pt x="197" y="875"/>
                  </a:lnTo>
                  <a:lnTo>
                    <a:pt x="166" y="806"/>
                  </a:lnTo>
                  <a:lnTo>
                    <a:pt x="138" y="738"/>
                  </a:lnTo>
                  <a:lnTo>
                    <a:pt x="114" y="672"/>
                  </a:lnTo>
                  <a:lnTo>
                    <a:pt x="92" y="607"/>
                  </a:lnTo>
                  <a:lnTo>
                    <a:pt x="73" y="542"/>
                  </a:lnTo>
                  <a:lnTo>
                    <a:pt x="57" y="482"/>
                  </a:lnTo>
                  <a:lnTo>
                    <a:pt x="44" y="427"/>
                  </a:lnTo>
                  <a:lnTo>
                    <a:pt x="32" y="375"/>
                  </a:lnTo>
                  <a:lnTo>
                    <a:pt x="22" y="326"/>
                  </a:lnTo>
                  <a:lnTo>
                    <a:pt x="15" y="286"/>
                  </a:lnTo>
                  <a:lnTo>
                    <a:pt x="9" y="249"/>
                  </a:lnTo>
                  <a:lnTo>
                    <a:pt x="4" y="220"/>
                  </a:lnTo>
                  <a:lnTo>
                    <a:pt x="3" y="199"/>
                  </a:lnTo>
                  <a:lnTo>
                    <a:pt x="0" y="186"/>
                  </a:lnTo>
                  <a:lnTo>
                    <a:pt x="0" y="182"/>
                  </a:lnTo>
                  <a:lnTo>
                    <a:pt x="4" y="179"/>
                  </a:lnTo>
                  <a:lnTo>
                    <a:pt x="16" y="175"/>
                  </a:lnTo>
                  <a:lnTo>
                    <a:pt x="33" y="167"/>
                  </a:lnTo>
                  <a:lnTo>
                    <a:pt x="58" y="157"/>
                  </a:lnTo>
                  <a:lnTo>
                    <a:pt x="90" y="145"/>
                  </a:lnTo>
                  <a:lnTo>
                    <a:pt x="127" y="131"/>
                  </a:lnTo>
                  <a:lnTo>
                    <a:pt x="169" y="116"/>
                  </a:lnTo>
                  <a:lnTo>
                    <a:pt x="217" y="102"/>
                  </a:lnTo>
                  <a:lnTo>
                    <a:pt x="270" y="86"/>
                  </a:lnTo>
                  <a:lnTo>
                    <a:pt x="325" y="70"/>
                  </a:lnTo>
                  <a:lnTo>
                    <a:pt x="385" y="55"/>
                  </a:lnTo>
                  <a:lnTo>
                    <a:pt x="449" y="42"/>
                  </a:lnTo>
                  <a:lnTo>
                    <a:pt x="515" y="29"/>
                  </a:lnTo>
                  <a:lnTo>
                    <a:pt x="583" y="17"/>
                  </a:lnTo>
                  <a:lnTo>
                    <a:pt x="653" y="8"/>
                  </a:lnTo>
                  <a:lnTo>
                    <a:pt x="726" y="2"/>
                  </a:lnTo>
                  <a:lnTo>
                    <a:pt x="801" y="0"/>
                  </a:lnTo>
                  <a:lnTo>
                    <a:pt x="875" y="0"/>
                  </a:lnTo>
                  <a:lnTo>
                    <a:pt x="949" y="4"/>
                  </a:lnTo>
                  <a:lnTo>
                    <a:pt x="1024" y="11"/>
                  </a:lnTo>
                  <a:lnTo>
                    <a:pt x="1098" y="24"/>
                  </a:lnTo>
                  <a:lnTo>
                    <a:pt x="1173" y="43"/>
                  </a:lnTo>
                  <a:lnTo>
                    <a:pt x="1244" y="67"/>
                  </a:lnTo>
                  <a:lnTo>
                    <a:pt x="1314" y="96"/>
                  </a:lnTo>
                  <a:lnTo>
                    <a:pt x="1383" y="131"/>
                  </a:lnTo>
                </a:path>
              </a:pathLst>
            </a:custGeom>
            <a:gradFill rotWithShape="1">
              <a:gsLst>
                <a:gs pos="0">
                  <a:srgbClr val="00B1F0"/>
                </a:gs>
                <a:gs pos="100000">
                  <a:srgbClr val="00B1F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57049" name="Freeform 25"/>
            <p:cNvSpPr>
              <a:spLocks/>
            </p:cNvSpPr>
            <p:nvPr/>
          </p:nvSpPr>
          <p:spPr bwMode="gray">
            <a:xfrm>
              <a:off x="2420" y="-22"/>
              <a:ext cx="992" cy="1875"/>
            </a:xfrm>
            <a:custGeom>
              <a:avLst/>
              <a:gdLst/>
              <a:ahLst/>
              <a:cxnLst>
                <a:cxn ang="0">
                  <a:pos x="1467" y="1246"/>
                </a:cxn>
                <a:cxn ang="0">
                  <a:pos x="1444" y="1390"/>
                </a:cxn>
                <a:cxn ang="0">
                  <a:pos x="1400" y="1529"/>
                </a:cxn>
                <a:cxn ang="0">
                  <a:pos x="1339" y="1662"/>
                </a:cxn>
                <a:cxn ang="0">
                  <a:pos x="1267" y="1784"/>
                </a:cxn>
                <a:cxn ang="0">
                  <a:pos x="1187" y="1898"/>
                </a:cxn>
                <a:cxn ang="0">
                  <a:pos x="1102" y="2002"/>
                </a:cxn>
                <a:cxn ang="0">
                  <a:pos x="1019" y="2094"/>
                </a:cxn>
                <a:cxn ang="0">
                  <a:pos x="939" y="2174"/>
                </a:cxn>
                <a:cxn ang="0">
                  <a:pos x="866" y="2239"/>
                </a:cxn>
                <a:cxn ang="0">
                  <a:pos x="806" y="2290"/>
                </a:cxn>
                <a:cxn ang="0">
                  <a:pos x="763" y="2325"/>
                </a:cxn>
                <a:cxn ang="0">
                  <a:pos x="739" y="2343"/>
                </a:cxn>
                <a:cxn ang="0">
                  <a:pos x="732" y="2343"/>
                </a:cxn>
                <a:cxn ang="0">
                  <a:pos x="709" y="2325"/>
                </a:cxn>
                <a:cxn ang="0">
                  <a:pos x="665" y="2290"/>
                </a:cxn>
                <a:cxn ang="0">
                  <a:pos x="604" y="2239"/>
                </a:cxn>
                <a:cxn ang="0">
                  <a:pos x="532" y="2174"/>
                </a:cxn>
                <a:cxn ang="0">
                  <a:pos x="452" y="2094"/>
                </a:cxn>
                <a:cxn ang="0">
                  <a:pos x="367" y="2002"/>
                </a:cxn>
                <a:cxn ang="0">
                  <a:pos x="284" y="1898"/>
                </a:cxn>
                <a:cxn ang="0">
                  <a:pos x="204" y="1784"/>
                </a:cxn>
                <a:cxn ang="0">
                  <a:pos x="131" y="1662"/>
                </a:cxn>
                <a:cxn ang="0">
                  <a:pos x="71" y="1529"/>
                </a:cxn>
                <a:cxn ang="0">
                  <a:pos x="27" y="1390"/>
                </a:cxn>
                <a:cxn ang="0">
                  <a:pos x="4" y="1246"/>
                </a:cxn>
                <a:cxn ang="0">
                  <a:pos x="4" y="1098"/>
                </a:cxn>
                <a:cxn ang="0">
                  <a:pos x="27" y="954"/>
                </a:cxn>
                <a:cxn ang="0">
                  <a:pos x="71" y="815"/>
                </a:cxn>
                <a:cxn ang="0">
                  <a:pos x="131" y="684"/>
                </a:cxn>
                <a:cxn ang="0">
                  <a:pos x="204" y="560"/>
                </a:cxn>
                <a:cxn ang="0">
                  <a:pos x="284" y="446"/>
                </a:cxn>
                <a:cxn ang="0">
                  <a:pos x="367" y="343"/>
                </a:cxn>
                <a:cxn ang="0">
                  <a:pos x="452" y="251"/>
                </a:cxn>
                <a:cxn ang="0">
                  <a:pos x="532" y="170"/>
                </a:cxn>
                <a:cxn ang="0">
                  <a:pos x="604" y="105"/>
                </a:cxn>
                <a:cxn ang="0">
                  <a:pos x="665" y="55"/>
                </a:cxn>
                <a:cxn ang="0">
                  <a:pos x="709" y="19"/>
                </a:cxn>
                <a:cxn ang="0">
                  <a:pos x="732" y="1"/>
                </a:cxn>
                <a:cxn ang="0">
                  <a:pos x="739" y="1"/>
                </a:cxn>
                <a:cxn ang="0">
                  <a:pos x="763" y="19"/>
                </a:cxn>
                <a:cxn ang="0">
                  <a:pos x="806" y="55"/>
                </a:cxn>
                <a:cxn ang="0">
                  <a:pos x="866" y="105"/>
                </a:cxn>
                <a:cxn ang="0">
                  <a:pos x="939" y="170"/>
                </a:cxn>
                <a:cxn ang="0">
                  <a:pos x="1019" y="251"/>
                </a:cxn>
                <a:cxn ang="0">
                  <a:pos x="1102" y="343"/>
                </a:cxn>
                <a:cxn ang="0">
                  <a:pos x="1187" y="446"/>
                </a:cxn>
                <a:cxn ang="0">
                  <a:pos x="1267" y="560"/>
                </a:cxn>
                <a:cxn ang="0">
                  <a:pos x="1339" y="684"/>
                </a:cxn>
                <a:cxn ang="0">
                  <a:pos x="1400" y="815"/>
                </a:cxn>
                <a:cxn ang="0">
                  <a:pos x="1444" y="954"/>
                </a:cxn>
                <a:cxn ang="0">
                  <a:pos x="1467" y="1098"/>
                </a:cxn>
              </a:cxnLst>
              <a:rect l="0" t="0" r="r" b="b"/>
              <a:pathLst>
                <a:path w="1470" h="2346">
                  <a:moveTo>
                    <a:pt x="1470" y="1173"/>
                  </a:moveTo>
                  <a:lnTo>
                    <a:pt x="1467" y="1246"/>
                  </a:lnTo>
                  <a:lnTo>
                    <a:pt x="1458" y="1319"/>
                  </a:lnTo>
                  <a:lnTo>
                    <a:pt x="1444" y="1390"/>
                  </a:lnTo>
                  <a:lnTo>
                    <a:pt x="1423" y="1462"/>
                  </a:lnTo>
                  <a:lnTo>
                    <a:pt x="1400" y="1529"/>
                  </a:lnTo>
                  <a:lnTo>
                    <a:pt x="1371" y="1596"/>
                  </a:lnTo>
                  <a:lnTo>
                    <a:pt x="1339" y="1662"/>
                  </a:lnTo>
                  <a:lnTo>
                    <a:pt x="1305" y="1724"/>
                  </a:lnTo>
                  <a:lnTo>
                    <a:pt x="1267" y="1784"/>
                  </a:lnTo>
                  <a:lnTo>
                    <a:pt x="1228" y="1843"/>
                  </a:lnTo>
                  <a:lnTo>
                    <a:pt x="1187" y="1898"/>
                  </a:lnTo>
                  <a:lnTo>
                    <a:pt x="1145" y="1952"/>
                  </a:lnTo>
                  <a:lnTo>
                    <a:pt x="1102" y="2002"/>
                  </a:lnTo>
                  <a:lnTo>
                    <a:pt x="1060" y="2050"/>
                  </a:lnTo>
                  <a:lnTo>
                    <a:pt x="1019" y="2094"/>
                  </a:lnTo>
                  <a:lnTo>
                    <a:pt x="978" y="2134"/>
                  </a:lnTo>
                  <a:lnTo>
                    <a:pt x="939" y="2174"/>
                  </a:lnTo>
                  <a:lnTo>
                    <a:pt x="901" y="2207"/>
                  </a:lnTo>
                  <a:lnTo>
                    <a:pt x="866" y="2239"/>
                  </a:lnTo>
                  <a:lnTo>
                    <a:pt x="835" y="2266"/>
                  </a:lnTo>
                  <a:lnTo>
                    <a:pt x="806" y="2290"/>
                  </a:lnTo>
                  <a:lnTo>
                    <a:pt x="783" y="2309"/>
                  </a:lnTo>
                  <a:lnTo>
                    <a:pt x="763" y="2325"/>
                  </a:lnTo>
                  <a:lnTo>
                    <a:pt x="748" y="2336"/>
                  </a:lnTo>
                  <a:lnTo>
                    <a:pt x="739" y="2343"/>
                  </a:lnTo>
                  <a:lnTo>
                    <a:pt x="735" y="2346"/>
                  </a:lnTo>
                  <a:lnTo>
                    <a:pt x="732" y="2343"/>
                  </a:lnTo>
                  <a:lnTo>
                    <a:pt x="723" y="2336"/>
                  </a:lnTo>
                  <a:lnTo>
                    <a:pt x="709" y="2325"/>
                  </a:lnTo>
                  <a:lnTo>
                    <a:pt x="688" y="2309"/>
                  </a:lnTo>
                  <a:lnTo>
                    <a:pt x="665" y="2290"/>
                  </a:lnTo>
                  <a:lnTo>
                    <a:pt x="636" y="2266"/>
                  </a:lnTo>
                  <a:lnTo>
                    <a:pt x="604" y="2239"/>
                  </a:lnTo>
                  <a:lnTo>
                    <a:pt x="570" y="2207"/>
                  </a:lnTo>
                  <a:lnTo>
                    <a:pt x="532" y="2174"/>
                  </a:lnTo>
                  <a:lnTo>
                    <a:pt x="493" y="2134"/>
                  </a:lnTo>
                  <a:lnTo>
                    <a:pt x="452" y="2094"/>
                  </a:lnTo>
                  <a:lnTo>
                    <a:pt x="410" y="2050"/>
                  </a:lnTo>
                  <a:lnTo>
                    <a:pt x="367" y="2002"/>
                  </a:lnTo>
                  <a:lnTo>
                    <a:pt x="325" y="1952"/>
                  </a:lnTo>
                  <a:lnTo>
                    <a:pt x="284" y="1898"/>
                  </a:lnTo>
                  <a:lnTo>
                    <a:pt x="243" y="1843"/>
                  </a:lnTo>
                  <a:lnTo>
                    <a:pt x="204" y="1784"/>
                  </a:lnTo>
                  <a:lnTo>
                    <a:pt x="166" y="1724"/>
                  </a:lnTo>
                  <a:lnTo>
                    <a:pt x="131" y="1662"/>
                  </a:lnTo>
                  <a:lnTo>
                    <a:pt x="100" y="1596"/>
                  </a:lnTo>
                  <a:lnTo>
                    <a:pt x="71" y="1529"/>
                  </a:lnTo>
                  <a:lnTo>
                    <a:pt x="48" y="1462"/>
                  </a:lnTo>
                  <a:lnTo>
                    <a:pt x="27" y="1390"/>
                  </a:lnTo>
                  <a:lnTo>
                    <a:pt x="13" y="1319"/>
                  </a:lnTo>
                  <a:lnTo>
                    <a:pt x="4" y="1246"/>
                  </a:lnTo>
                  <a:lnTo>
                    <a:pt x="0" y="1173"/>
                  </a:lnTo>
                  <a:lnTo>
                    <a:pt x="4" y="1098"/>
                  </a:lnTo>
                  <a:lnTo>
                    <a:pt x="13" y="1025"/>
                  </a:lnTo>
                  <a:lnTo>
                    <a:pt x="27" y="954"/>
                  </a:lnTo>
                  <a:lnTo>
                    <a:pt x="48" y="884"/>
                  </a:lnTo>
                  <a:lnTo>
                    <a:pt x="71" y="815"/>
                  </a:lnTo>
                  <a:lnTo>
                    <a:pt x="100" y="748"/>
                  </a:lnTo>
                  <a:lnTo>
                    <a:pt x="131" y="684"/>
                  </a:lnTo>
                  <a:lnTo>
                    <a:pt x="166" y="621"/>
                  </a:lnTo>
                  <a:lnTo>
                    <a:pt x="204" y="560"/>
                  </a:lnTo>
                  <a:lnTo>
                    <a:pt x="243" y="502"/>
                  </a:lnTo>
                  <a:lnTo>
                    <a:pt x="284" y="446"/>
                  </a:lnTo>
                  <a:lnTo>
                    <a:pt x="325" y="394"/>
                  </a:lnTo>
                  <a:lnTo>
                    <a:pt x="367" y="343"/>
                  </a:lnTo>
                  <a:lnTo>
                    <a:pt x="410" y="294"/>
                  </a:lnTo>
                  <a:lnTo>
                    <a:pt x="452" y="251"/>
                  </a:lnTo>
                  <a:lnTo>
                    <a:pt x="493" y="210"/>
                  </a:lnTo>
                  <a:lnTo>
                    <a:pt x="532" y="170"/>
                  </a:lnTo>
                  <a:lnTo>
                    <a:pt x="570" y="137"/>
                  </a:lnTo>
                  <a:lnTo>
                    <a:pt x="604" y="105"/>
                  </a:lnTo>
                  <a:lnTo>
                    <a:pt x="636" y="79"/>
                  </a:lnTo>
                  <a:lnTo>
                    <a:pt x="665" y="55"/>
                  </a:lnTo>
                  <a:lnTo>
                    <a:pt x="688" y="35"/>
                  </a:lnTo>
                  <a:lnTo>
                    <a:pt x="709" y="19"/>
                  </a:lnTo>
                  <a:lnTo>
                    <a:pt x="723" y="9"/>
                  </a:lnTo>
                  <a:lnTo>
                    <a:pt x="732" y="1"/>
                  </a:lnTo>
                  <a:lnTo>
                    <a:pt x="735" y="0"/>
                  </a:lnTo>
                  <a:lnTo>
                    <a:pt x="739" y="1"/>
                  </a:lnTo>
                  <a:lnTo>
                    <a:pt x="748" y="9"/>
                  </a:lnTo>
                  <a:lnTo>
                    <a:pt x="763" y="19"/>
                  </a:lnTo>
                  <a:lnTo>
                    <a:pt x="783" y="35"/>
                  </a:lnTo>
                  <a:lnTo>
                    <a:pt x="806" y="55"/>
                  </a:lnTo>
                  <a:lnTo>
                    <a:pt x="835" y="79"/>
                  </a:lnTo>
                  <a:lnTo>
                    <a:pt x="866" y="105"/>
                  </a:lnTo>
                  <a:lnTo>
                    <a:pt x="901" y="137"/>
                  </a:lnTo>
                  <a:lnTo>
                    <a:pt x="939" y="170"/>
                  </a:lnTo>
                  <a:lnTo>
                    <a:pt x="978" y="210"/>
                  </a:lnTo>
                  <a:lnTo>
                    <a:pt x="1019" y="251"/>
                  </a:lnTo>
                  <a:lnTo>
                    <a:pt x="1060" y="294"/>
                  </a:lnTo>
                  <a:lnTo>
                    <a:pt x="1102" y="343"/>
                  </a:lnTo>
                  <a:lnTo>
                    <a:pt x="1145" y="394"/>
                  </a:lnTo>
                  <a:lnTo>
                    <a:pt x="1187" y="446"/>
                  </a:lnTo>
                  <a:lnTo>
                    <a:pt x="1228" y="502"/>
                  </a:lnTo>
                  <a:lnTo>
                    <a:pt x="1267" y="560"/>
                  </a:lnTo>
                  <a:lnTo>
                    <a:pt x="1305" y="621"/>
                  </a:lnTo>
                  <a:lnTo>
                    <a:pt x="1339" y="684"/>
                  </a:lnTo>
                  <a:lnTo>
                    <a:pt x="1371" y="748"/>
                  </a:lnTo>
                  <a:lnTo>
                    <a:pt x="1400" y="815"/>
                  </a:lnTo>
                  <a:lnTo>
                    <a:pt x="1423" y="884"/>
                  </a:lnTo>
                  <a:lnTo>
                    <a:pt x="1444" y="954"/>
                  </a:lnTo>
                  <a:lnTo>
                    <a:pt x="1458" y="1025"/>
                  </a:lnTo>
                  <a:lnTo>
                    <a:pt x="1467" y="1098"/>
                  </a:lnTo>
                  <a:lnTo>
                    <a:pt x="1470" y="1173"/>
                  </a:lnTo>
                </a:path>
              </a:pathLst>
            </a:custGeom>
            <a:gradFill rotWithShape="1">
              <a:gsLst>
                <a:gs pos="0">
                  <a:srgbClr val="53B749"/>
                </a:gs>
                <a:gs pos="100000">
                  <a:srgbClr val="53B74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57052" name="Freeform 28"/>
            <p:cNvSpPr>
              <a:spLocks/>
            </p:cNvSpPr>
            <p:nvPr/>
          </p:nvSpPr>
          <p:spPr bwMode="gray">
            <a:xfrm rot="20760356">
              <a:off x="748" y="2468"/>
              <a:ext cx="1915" cy="922"/>
            </a:xfrm>
            <a:custGeom>
              <a:avLst/>
              <a:gdLst/>
              <a:ahLst/>
              <a:cxnLst>
                <a:cxn ang="0">
                  <a:pos x="717" y="96"/>
                </a:cxn>
                <a:cxn ang="0">
                  <a:pos x="860" y="43"/>
                </a:cxn>
                <a:cxn ang="0">
                  <a:pos x="1008" y="11"/>
                </a:cxn>
                <a:cxn ang="0">
                  <a:pos x="1157" y="0"/>
                </a:cxn>
                <a:cxn ang="0">
                  <a:pos x="1306" y="3"/>
                </a:cxn>
                <a:cxn ang="0">
                  <a:pos x="1449" y="17"/>
                </a:cxn>
                <a:cxn ang="0">
                  <a:pos x="1583" y="42"/>
                </a:cxn>
                <a:cxn ang="0">
                  <a:pos x="1707" y="70"/>
                </a:cxn>
                <a:cxn ang="0">
                  <a:pos x="1815" y="102"/>
                </a:cxn>
                <a:cxn ang="0">
                  <a:pos x="1905" y="131"/>
                </a:cxn>
                <a:cxn ang="0">
                  <a:pos x="1972" y="157"/>
                </a:cxn>
                <a:cxn ang="0">
                  <a:pos x="2016" y="175"/>
                </a:cxn>
                <a:cxn ang="0">
                  <a:pos x="2032" y="182"/>
                </a:cxn>
                <a:cxn ang="0">
                  <a:pos x="2029" y="200"/>
                </a:cxn>
                <a:cxn ang="0">
                  <a:pos x="2022" y="249"/>
                </a:cxn>
                <a:cxn ang="0">
                  <a:pos x="2009" y="326"/>
                </a:cxn>
                <a:cxn ang="0">
                  <a:pos x="1989" y="427"/>
                </a:cxn>
                <a:cxn ang="0">
                  <a:pos x="1958" y="542"/>
                </a:cxn>
                <a:cxn ang="0">
                  <a:pos x="1919" y="672"/>
                </a:cxn>
                <a:cxn ang="0">
                  <a:pos x="1866" y="806"/>
                </a:cxn>
                <a:cxn ang="0">
                  <a:pos x="1802" y="944"/>
                </a:cxn>
                <a:cxn ang="0">
                  <a:pos x="1722" y="1076"/>
                </a:cxn>
                <a:cxn ang="0">
                  <a:pos x="1627" y="1202"/>
                </a:cxn>
                <a:cxn ang="0">
                  <a:pos x="1514" y="1313"/>
                </a:cxn>
                <a:cxn ang="0">
                  <a:pos x="1383" y="1405"/>
                </a:cxn>
                <a:cxn ang="0">
                  <a:pos x="1245" y="1469"/>
                </a:cxn>
                <a:cxn ang="0">
                  <a:pos x="1099" y="1511"/>
                </a:cxn>
                <a:cxn ang="0">
                  <a:pos x="950" y="1532"/>
                </a:cxn>
                <a:cxn ang="0">
                  <a:pos x="801" y="1536"/>
                </a:cxn>
                <a:cxn ang="0">
                  <a:pos x="654" y="1527"/>
                </a:cxn>
                <a:cxn ang="0">
                  <a:pos x="515" y="1507"/>
                </a:cxn>
                <a:cxn ang="0">
                  <a:pos x="385" y="1481"/>
                </a:cxn>
                <a:cxn ang="0">
                  <a:pos x="270" y="1450"/>
                </a:cxn>
                <a:cxn ang="0">
                  <a:pos x="170" y="1419"/>
                </a:cxn>
                <a:cxn ang="0">
                  <a:pos x="91" y="1390"/>
                </a:cxn>
                <a:cxn ang="0">
                  <a:pos x="34" y="1368"/>
                </a:cxn>
                <a:cxn ang="0">
                  <a:pos x="5" y="1357"/>
                </a:cxn>
                <a:cxn ang="0">
                  <a:pos x="0" y="1349"/>
                </a:cxn>
                <a:cxn ang="0">
                  <a:pos x="5" y="1316"/>
                </a:cxn>
                <a:cxn ang="0">
                  <a:pos x="15" y="1250"/>
                </a:cxn>
                <a:cxn ang="0">
                  <a:pos x="33" y="1161"/>
                </a:cxn>
                <a:cxn ang="0">
                  <a:pos x="57" y="1053"/>
                </a:cxn>
                <a:cxn ang="0">
                  <a:pos x="92" y="929"/>
                </a:cxn>
                <a:cxn ang="0">
                  <a:pos x="139" y="798"/>
                </a:cxn>
                <a:cxn ang="0">
                  <a:pos x="197" y="661"/>
                </a:cxn>
                <a:cxn ang="0">
                  <a:pos x="269" y="525"/>
                </a:cxn>
                <a:cxn ang="0">
                  <a:pos x="356" y="395"/>
                </a:cxn>
                <a:cxn ang="0">
                  <a:pos x="460" y="277"/>
                </a:cxn>
                <a:cxn ang="0">
                  <a:pos x="581" y="175"/>
                </a:cxn>
              </a:cxnLst>
              <a:rect l="0" t="0" r="r" b="b"/>
              <a:pathLst>
                <a:path w="2032" h="1536">
                  <a:moveTo>
                    <a:pt x="648" y="131"/>
                  </a:moveTo>
                  <a:lnTo>
                    <a:pt x="717" y="96"/>
                  </a:lnTo>
                  <a:lnTo>
                    <a:pt x="788" y="67"/>
                  </a:lnTo>
                  <a:lnTo>
                    <a:pt x="860" y="43"/>
                  </a:lnTo>
                  <a:lnTo>
                    <a:pt x="934" y="24"/>
                  </a:lnTo>
                  <a:lnTo>
                    <a:pt x="1008" y="11"/>
                  </a:lnTo>
                  <a:lnTo>
                    <a:pt x="1083" y="4"/>
                  </a:lnTo>
                  <a:lnTo>
                    <a:pt x="1157" y="0"/>
                  </a:lnTo>
                  <a:lnTo>
                    <a:pt x="1232" y="0"/>
                  </a:lnTo>
                  <a:lnTo>
                    <a:pt x="1306" y="3"/>
                  </a:lnTo>
                  <a:lnTo>
                    <a:pt x="1377" y="8"/>
                  </a:lnTo>
                  <a:lnTo>
                    <a:pt x="1449" y="17"/>
                  </a:lnTo>
                  <a:lnTo>
                    <a:pt x="1517" y="29"/>
                  </a:lnTo>
                  <a:lnTo>
                    <a:pt x="1583" y="42"/>
                  </a:lnTo>
                  <a:lnTo>
                    <a:pt x="1647" y="55"/>
                  </a:lnTo>
                  <a:lnTo>
                    <a:pt x="1707" y="70"/>
                  </a:lnTo>
                  <a:lnTo>
                    <a:pt x="1762" y="86"/>
                  </a:lnTo>
                  <a:lnTo>
                    <a:pt x="1815" y="102"/>
                  </a:lnTo>
                  <a:lnTo>
                    <a:pt x="1862" y="116"/>
                  </a:lnTo>
                  <a:lnTo>
                    <a:pt x="1905" y="131"/>
                  </a:lnTo>
                  <a:lnTo>
                    <a:pt x="1942" y="146"/>
                  </a:lnTo>
                  <a:lnTo>
                    <a:pt x="1972" y="157"/>
                  </a:lnTo>
                  <a:lnTo>
                    <a:pt x="1999" y="167"/>
                  </a:lnTo>
                  <a:lnTo>
                    <a:pt x="2016" y="175"/>
                  </a:lnTo>
                  <a:lnTo>
                    <a:pt x="2028" y="179"/>
                  </a:lnTo>
                  <a:lnTo>
                    <a:pt x="2032" y="182"/>
                  </a:lnTo>
                  <a:lnTo>
                    <a:pt x="2031" y="186"/>
                  </a:lnTo>
                  <a:lnTo>
                    <a:pt x="2029" y="200"/>
                  </a:lnTo>
                  <a:lnTo>
                    <a:pt x="2026" y="220"/>
                  </a:lnTo>
                  <a:lnTo>
                    <a:pt x="2022" y="249"/>
                  </a:lnTo>
                  <a:lnTo>
                    <a:pt x="2018" y="286"/>
                  </a:lnTo>
                  <a:lnTo>
                    <a:pt x="2009" y="326"/>
                  </a:lnTo>
                  <a:lnTo>
                    <a:pt x="2000" y="375"/>
                  </a:lnTo>
                  <a:lnTo>
                    <a:pt x="1989" y="427"/>
                  </a:lnTo>
                  <a:lnTo>
                    <a:pt x="1975" y="483"/>
                  </a:lnTo>
                  <a:lnTo>
                    <a:pt x="1958" y="542"/>
                  </a:lnTo>
                  <a:lnTo>
                    <a:pt x="1940" y="607"/>
                  </a:lnTo>
                  <a:lnTo>
                    <a:pt x="1919" y="672"/>
                  </a:lnTo>
                  <a:lnTo>
                    <a:pt x="1894" y="738"/>
                  </a:lnTo>
                  <a:lnTo>
                    <a:pt x="1866" y="806"/>
                  </a:lnTo>
                  <a:lnTo>
                    <a:pt x="1835" y="875"/>
                  </a:lnTo>
                  <a:lnTo>
                    <a:pt x="1802" y="944"/>
                  </a:lnTo>
                  <a:lnTo>
                    <a:pt x="1764" y="1011"/>
                  </a:lnTo>
                  <a:lnTo>
                    <a:pt x="1722" y="1076"/>
                  </a:lnTo>
                  <a:lnTo>
                    <a:pt x="1676" y="1141"/>
                  </a:lnTo>
                  <a:lnTo>
                    <a:pt x="1627" y="1202"/>
                  </a:lnTo>
                  <a:lnTo>
                    <a:pt x="1573" y="1259"/>
                  </a:lnTo>
                  <a:lnTo>
                    <a:pt x="1514" y="1313"/>
                  </a:lnTo>
                  <a:lnTo>
                    <a:pt x="1452" y="1361"/>
                  </a:lnTo>
                  <a:lnTo>
                    <a:pt x="1383" y="1405"/>
                  </a:lnTo>
                  <a:lnTo>
                    <a:pt x="1315" y="1440"/>
                  </a:lnTo>
                  <a:lnTo>
                    <a:pt x="1245" y="1469"/>
                  </a:lnTo>
                  <a:lnTo>
                    <a:pt x="1173" y="1494"/>
                  </a:lnTo>
                  <a:lnTo>
                    <a:pt x="1099" y="1511"/>
                  </a:lnTo>
                  <a:lnTo>
                    <a:pt x="1024" y="1524"/>
                  </a:lnTo>
                  <a:lnTo>
                    <a:pt x="950" y="1532"/>
                  </a:lnTo>
                  <a:lnTo>
                    <a:pt x="876" y="1536"/>
                  </a:lnTo>
                  <a:lnTo>
                    <a:pt x="801" y="1536"/>
                  </a:lnTo>
                  <a:lnTo>
                    <a:pt x="727" y="1533"/>
                  </a:lnTo>
                  <a:lnTo>
                    <a:pt x="654" y="1527"/>
                  </a:lnTo>
                  <a:lnTo>
                    <a:pt x="584" y="1518"/>
                  </a:lnTo>
                  <a:lnTo>
                    <a:pt x="515" y="1507"/>
                  </a:lnTo>
                  <a:lnTo>
                    <a:pt x="450" y="1495"/>
                  </a:lnTo>
                  <a:lnTo>
                    <a:pt x="385" y="1481"/>
                  </a:lnTo>
                  <a:lnTo>
                    <a:pt x="326" y="1466"/>
                  </a:lnTo>
                  <a:lnTo>
                    <a:pt x="270" y="1450"/>
                  </a:lnTo>
                  <a:lnTo>
                    <a:pt x="218" y="1434"/>
                  </a:lnTo>
                  <a:lnTo>
                    <a:pt x="170" y="1419"/>
                  </a:lnTo>
                  <a:lnTo>
                    <a:pt x="127" y="1405"/>
                  </a:lnTo>
                  <a:lnTo>
                    <a:pt x="91" y="1390"/>
                  </a:lnTo>
                  <a:lnTo>
                    <a:pt x="59" y="1378"/>
                  </a:lnTo>
                  <a:lnTo>
                    <a:pt x="34" y="1368"/>
                  </a:lnTo>
                  <a:lnTo>
                    <a:pt x="16" y="1361"/>
                  </a:lnTo>
                  <a:lnTo>
                    <a:pt x="5" y="1357"/>
                  </a:lnTo>
                  <a:lnTo>
                    <a:pt x="0" y="1355"/>
                  </a:lnTo>
                  <a:lnTo>
                    <a:pt x="0" y="1349"/>
                  </a:lnTo>
                  <a:lnTo>
                    <a:pt x="3" y="1336"/>
                  </a:lnTo>
                  <a:lnTo>
                    <a:pt x="5" y="1316"/>
                  </a:lnTo>
                  <a:lnTo>
                    <a:pt x="9" y="1287"/>
                  </a:lnTo>
                  <a:lnTo>
                    <a:pt x="15" y="1250"/>
                  </a:lnTo>
                  <a:lnTo>
                    <a:pt x="22" y="1209"/>
                  </a:lnTo>
                  <a:lnTo>
                    <a:pt x="33" y="1161"/>
                  </a:lnTo>
                  <a:lnTo>
                    <a:pt x="44" y="1109"/>
                  </a:lnTo>
                  <a:lnTo>
                    <a:pt x="57" y="1053"/>
                  </a:lnTo>
                  <a:lnTo>
                    <a:pt x="73" y="993"/>
                  </a:lnTo>
                  <a:lnTo>
                    <a:pt x="92" y="929"/>
                  </a:lnTo>
                  <a:lnTo>
                    <a:pt x="114" y="865"/>
                  </a:lnTo>
                  <a:lnTo>
                    <a:pt x="139" y="798"/>
                  </a:lnTo>
                  <a:lnTo>
                    <a:pt x="167" y="729"/>
                  </a:lnTo>
                  <a:lnTo>
                    <a:pt x="197" y="661"/>
                  </a:lnTo>
                  <a:lnTo>
                    <a:pt x="231" y="592"/>
                  </a:lnTo>
                  <a:lnTo>
                    <a:pt x="269" y="525"/>
                  </a:lnTo>
                  <a:lnTo>
                    <a:pt x="311" y="459"/>
                  </a:lnTo>
                  <a:lnTo>
                    <a:pt x="356" y="395"/>
                  </a:lnTo>
                  <a:lnTo>
                    <a:pt x="406" y="334"/>
                  </a:lnTo>
                  <a:lnTo>
                    <a:pt x="460" y="277"/>
                  </a:lnTo>
                  <a:lnTo>
                    <a:pt x="518" y="223"/>
                  </a:lnTo>
                  <a:lnTo>
                    <a:pt x="581" y="175"/>
                  </a:lnTo>
                  <a:lnTo>
                    <a:pt x="648" y="131"/>
                  </a:lnTo>
                </a:path>
              </a:pathLst>
            </a:custGeom>
            <a:gradFill rotWithShape="1">
              <a:gsLst>
                <a:gs pos="0">
                  <a:srgbClr val="BC61CB"/>
                </a:gs>
                <a:gs pos="100000">
                  <a:srgbClr val="BC61CB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57048" name="Freeform 24"/>
            <p:cNvSpPr>
              <a:spLocks/>
            </p:cNvSpPr>
            <p:nvPr/>
          </p:nvSpPr>
          <p:spPr bwMode="gray">
            <a:xfrm>
              <a:off x="2332" y="2408"/>
              <a:ext cx="960" cy="1710"/>
            </a:xfrm>
            <a:custGeom>
              <a:avLst/>
              <a:gdLst/>
              <a:ahLst/>
              <a:cxnLst>
                <a:cxn ang="0">
                  <a:pos x="1467" y="1246"/>
                </a:cxn>
                <a:cxn ang="0">
                  <a:pos x="1444" y="1390"/>
                </a:cxn>
                <a:cxn ang="0">
                  <a:pos x="1400" y="1529"/>
                </a:cxn>
                <a:cxn ang="0">
                  <a:pos x="1339" y="1662"/>
                </a:cxn>
                <a:cxn ang="0">
                  <a:pos x="1267" y="1784"/>
                </a:cxn>
                <a:cxn ang="0">
                  <a:pos x="1187" y="1898"/>
                </a:cxn>
                <a:cxn ang="0">
                  <a:pos x="1102" y="2002"/>
                </a:cxn>
                <a:cxn ang="0">
                  <a:pos x="1019" y="2094"/>
                </a:cxn>
                <a:cxn ang="0">
                  <a:pos x="939" y="2174"/>
                </a:cxn>
                <a:cxn ang="0">
                  <a:pos x="866" y="2240"/>
                </a:cxn>
                <a:cxn ang="0">
                  <a:pos x="806" y="2291"/>
                </a:cxn>
                <a:cxn ang="0">
                  <a:pos x="763" y="2326"/>
                </a:cxn>
                <a:cxn ang="0">
                  <a:pos x="739" y="2343"/>
                </a:cxn>
                <a:cxn ang="0">
                  <a:pos x="732" y="2343"/>
                </a:cxn>
                <a:cxn ang="0">
                  <a:pos x="709" y="2326"/>
                </a:cxn>
                <a:cxn ang="0">
                  <a:pos x="665" y="2291"/>
                </a:cxn>
                <a:cxn ang="0">
                  <a:pos x="604" y="2240"/>
                </a:cxn>
                <a:cxn ang="0">
                  <a:pos x="532" y="2174"/>
                </a:cxn>
                <a:cxn ang="0">
                  <a:pos x="452" y="2094"/>
                </a:cxn>
                <a:cxn ang="0">
                  <a:pos x="367" y="2002"/>
                </a:cxn>
                <a:cxn ang="0">
                  <a:pos x="284" y="1898"/>
                </a:cxn>
                <a:cxn ang="0">
                  <a:pos x="204" y="1784"/>
                </a:cxn>
                <a:cxn ang="0">
                  <a:pos x="131" y="1662"/>
                </a:cxn>
                <a:cxn ang="0">
                  <a:pos x="71" y="1529"/>
                </a:cxn>
                <a:cxn ang="0">
                  <a:pos x="27" y="1390"/>
                </a:cxn>
                <a:cxn ang="0">
                  <a:pos x="4" y="1246"/>
                </a:cxn>
                <a:cxn ang="0">
                  <a:pos x="4" y="1099"/>
                </a:cxn>
                <a:cxn ang="0">
                  <a:pos x="27" y="954"/>
                </a:cxn>
                <a:cxn ang="0">
                  <a:pos x="71" y="816"/>
                </a:cxn>
                <a:cxn ang="0">
                  <a:pos x="131" y="684"/>
                </a:cxn>
                <a:cxn ang="0">
                  <a:pos x="204" y="560"/>
                </a:cxn>
                <a:cxn ang="0">
                  <a:pos x="284" y="446"/>
                </a:cxn>
                <a:cxn ang="0">
                  <a:pos x="367" y="343"/>
                </a:cxn>
                <a:cxn ang="0">
                  <a:pos x="452" y="251"/>
                </a:cxn>
                <a:cxn ang="0">
                  <a:pos x="532" y="171"/>
                </a:cxn>
                <a:cxn ang="0">
                  <a:pos x="604" y="105"/>
                </a:cxn>
                <a:cxn ang="0">
                  <a:pos x="665" y="55"/>
                </a:cxn>
                <a:cxn ang="0">
                  <a:pos x="709" y="19"/>
                </a:cxn>
                <a:cxn ang="0">
                  <a:pos x="732" y="1"/>
                </a:cxn>
                <a:cxn ang="0">
                  <a:pos x="739" y="1"/>
                </a:cxn>
                <a:cxn ang="0">
                  <a:pos x="763" y="19"/>
                </a:cxn>
                <a:cxn ang="0">
                  <a:pos x="806" y="55"/>
                </a:cxn>
                <a:cxn ang="0">
                  <a:pos x="866" y="105"/>
                </a:cxn>
                <a:cxn ang="0">
                  <a:pos x="939" y="171"/>
                </a:cxn>
                <a:cxn ang="0">
                  <a:pos x="1019" y="251"/>
                </a:cxn>
                <a:cxn ang="0">
                  <a:pos x="1102" y="343"/>
                </a:cxn>
                <a:cxn ang="0">
                  <a:pos x="1187" y="446"/>
                </a:cxn>
                <a:cxn ang="0">
                  <a:pos x="1267" y="560"/>
                </a:cxn>
                <a:cxn ang="0">
                  <a:pos x="1339" y="684"/>
                </a:cxn>
                <a:cxn ang="0">
                  <a:pos x="1400" y="816"/>
                </a:cxn>
                <a:cxn ang="0">
                  <a:pos x="1444" y="954"/>
                </a:cxn>
                <a:cxn ang="0">
                  <a:pos x="1467" y="1099"/>
                </a:cxn>
              </a:cxnLst>
              <a:rect l="0" t="0" r="r" b="b"/>
              <a:pathLst>
                <a:path w="1470" h="2346">
                  <a:moveTo>
                    <a:pt x="1470" y="1173"/>
                  </a:moveTo>
                  <a:lnTo>
                    <a:pt x="1467" y="1246"/>
                  </a:lnTo>
                  <a:lnTo>
                    <a:pt x="1458" y="1319"/>
                  </a:lnTo>
                  <a:lnTo>
                    <a:pt x="1444" y="1390"/>
                  </a:lnTo>
                  <a:lnTo>
                    <a:pt x="1423" y="1462"/>
                  </a:lnTo>
                  <a:lnTo>
                    <a:pt x="1400" y="1529"/>
                  </a:lnTo>
                  <a:lnTo>
                    <a:pt x="1371" y="1596"/>
                  </a:lnTo>
                  <a:lnTo>
                    <a:pt x="1339" y="1662"/>
                  </a:lnTo>
                  <a:lnTo>
                    <a:pt x="1305" y="1725"/>
                  </a:lnTo>
                  <a:lnTo>
                    <a:pt x="1267" y="1784"/>
                  </a:lnTo>
                  <a:lnTo>
                    <a:pt x="1228" y="1843"/>
                  </a:lnTo>
                  <a:lnTo>
                    <a:pt x="1187" y="1898"/>
                  </a:lnTo>
                  <a:lnTo>
                    <a:pt x="1145" y="1952"/>
                  </a:lnTo>
                  <a:lnTo>
                    <a:pt x="1102" y="2002"/>
                  </a:lnTo>
                  <a:lnTo>
                    <a:pt x="1060" y="2050"/>
                  </a:lnTo>
                  <a:lnTo>
                    <a:pt x="1019" y="2094"/>
                  </a:lnTo>
                  <a:lnTo>
                    <a:pt x="978" y="2135"/>
                  </a:lnTo>
                  <a:lnTo>
                    <a:pt x="939" y="2174"/>
                  </a:lnTo>
                  <a:lnTo>
                    <a:pt x="901" y="2207"/>
                  </a:lnTo>
                  <a:lnTo>
                    <a:pt x="866" y="2240"/>
                  </a:lnTo>
                  <a:lnTo>
                    <a:pt x="835" y="2266"/>
                  </a:lnTo>
                  <a:lnTo>
                    <a:pt x="806" y="2291"/>
                  </a:lnTo>
                  <a:lnTo>
                    <a:pt x="783" y="2310"/>
                  </a:lnTo>
                  <a:lnTo>
                    <a:pt x="763" y="2326"/>
                  </a:lnTo>
                  <a:lnTo>
                    <a:pt x="748" y="2336"/>
                  </a:lnTo>
                  <a:lnTo>
                    <a:pt x="739" y="2343"/>
                  </a:lnTo>
                  <a:lnTo>
                    <a:pt x="735" y="2346"/>
                  </a:lnTo>
                  <a:lnTo>
                    <a:pt x="732" y="2343"/>
                  </a:lnTo>
                  <a:lnTo>
                    <a:pt x="723" y="2336"/>
                  </a:lnTo>
                  <a:lnTo>
                    <a:pt x="709" y="2326"/>
                  </a:lnTo>
                  <a:lnTo>
                    <a:pt x="688" y="2310"/>
                  </a:lnTo>
                  <a:lnTo>
                    <a:pt x="665" y="2291"/>
                  </a:lnTo>
                  <a:lnTo>
                    <a:pt x="636" y="2266"/>
                  </a:lnTo>
                  <a:lnTo>
                    <a:pt x="604" y="2240"/>
                  </a:lnTo>
                  <a:lnTo>
                    <a:pt x="570" y="2207"/>
                  </a:lnTo>
                  <a:lnTo>
                    <a:pt x="532" y="2174"/>
                  </a:lnTo>
                  <a:lnTo>
                    <a:pt x="493" y="2135"/>
                  </a:lnTo>
                  <a:lnTo>
                    <a:pt x="452" y="2094"/>
                  </a:lnTo>
                  <a:lnTo>
                    <a:pt x="410" y="2050"/>
                  </a:lnTo>
                  <a:lnTo>
                    <a:pt x="367" y="2002"/>
                  </a:lnTo>
                  <a:lnTo>
                    <a:pt x="325" y="1952"/>
                  </a:lnTo>
                  <a:lnTo>
                    <a:pt x="284" y="1898"/>
                  </a:lnTo>
                  <a:lnTo>
                    <a:pt x="243" y="1843"/>
                  </a:lnTo>
                  <a:lnTo>
                    <a:pt x="204" y="1784"/>
                  </a:lnTo>
                  <a:lnTo>
                    <a:pt x="166" y="1725"/>
                  </a:lnTo>
                  <a:lnTo>
                    <a:pt x="131" y="1662"/>
                  </a:lnTo>
                  <a:lnTo>
                    <a:pt x="100" y="1596"/>
                  </a:lnTo>
                  <a:lnTo>
                    <a:pt x="71" y="1529"/>
                  </a:lnTo>
                  <a:lnTo>
                    <a:pt x="48" y="1462"/>
                  </a:lnTo>
                  <a:lnTo>
                    <a:pt x="27" y="1390"/>
                  </a:lnTo>
                  <a:lnTo>
                    <a:pt x="13" y="1319"/>
                  </a:lnTo>
                  <a:lnTo>
                    <a:pt x="4" y="1246"/>
                  </a:lnTo>
                  <a:lnTo>
                    <a:pt x="0" y="1173"/>
                  </a:lnTo>
                  <a:lnTo>
                    <a:pt x="4" y="1099"/>
                  </a:lnTo>
                  <a:lnTo>
                    <a:pt x="13" y="1026"/>
                  </a:lnTo>
                  <a:lnTo>
                    <a:pt x="27" y="954"/>
                  </a:lnTo>
                  <a:lnTo>
                    <a:pt x="48" y="884"/>
                  </a:lnTo>
                  <a:lnTo>
                    <a:pt x="71" y="816"/>
                  </a:lnTo>
                  <a:lnTo>
                    <a:pt x="100" y="748"/>
                  </a:lnTo>
                  <a:lnTo>
                    <a:pt x="131" y="684"/>
                  </a:lnTo>
                  <a:lnTo>
                    <a:pt x="166" y="621"/>
                  </a:lnTo>
                  <a:lnTo>
                    <a:pt x="204" y="560"/>
                  </a:lnTo>
                  <a:lnTo>
                    <a:pt x="243" y="502"/>
                  </a:lnTo>
                  <a:lnTo>
                    <a:pt x="284" y="446"/>
                  </a:lnTo>
                  <a:lnTo>
                    <a:pt x="325" y="394"/>
                  </a:lnTo>
                  <a:lnTo>
                    <a:pt x="367" y="343"/>
                  </a:lnTo>
                  <a:lnTo>
                    <a:pt x="410" y="295"/>
                  </a:lnTo>
                  <a:lnTo>
                    <a:pt x="452" y="251"/>
                  </a:lnTo>
                  <a:lnTo>
                    <a:pt x="493" y="210"/>
                  </a:lnTo>
                  <a:lnTo>
                    <a:pt x="532" y="171"/>
                  </a:lnTo>
                  <a:lnTo>
                    <a:pt x="570" y="137"/>
                  </a:lnTo>
                  <a:lnTo>
                    <a:pt x="604" y="105"/>
                  </a:lnTo>
                  <a:lnTo>
                    <a:pt x="636" y="79"/>
                  </a:lnTo>
                  <a:lnTo>
                    <a:pt x="665" y="55"/>
                  </a:lnTo>
                  <a:lnTo>
                    <a:pt x="688" y="35"/>
                  </a:lnTo>
                  <a:lnTo>
                    <a:pt x="709" y="19"/>
                  </a:lnTo>
                  <a:lnTo>
                    <a:pt x="723" y="9"/>
                  </a:lnTo>
                  <a:lnTo>
                    <a:pt x="732" y="1"/>
                  </a:lnTo>
                  <a:lnTo>
                    <a:pt x="735" y="0"/>
                  </a:lnTo>
                  <a:lnTo>
                    <a:pt x="739" y="1"/>
                  </a:lnTo>
                  <a:lnTo>
                    <a:pt x="748" y="9"/>
                  </a:lnTo>
                  <a:lnTo>
                    <a:pt x="763" y="19"/>
                  </a:lnTo>
                  <a:lnTo>
                    <a:pt x="783" y="35"/>
                  </a:lnTo>
                  <a:lnTo>
                    <a:pt x="806" y="55"/>
                  </a:lnTo>
                  <a:lnTo>
                    <a:pt x="835" y="79"/>
                  </a:lnTo>
                  <a:lnTo>
                    <a:pt x="866" y="105"/>
                  </a:lnTo>
                  <a:lnTo>
                    <a:pt x="901" y="137"/>
                  </a:lnTo>
                  <a:lnTo>
                    <a:pt x="939" y="171"/>
                  </a:lnTo>
                  <a:lnTo>
                    <a:pt x="978" y="210"/>
                  </a:lnTo>
                  <a:lnTo>
                    <a:pt x="1019" y="251"/>
                  </a:lnTo>
                  <a:lnTo>
                    <a:pt x="1060" y="295"/>
                  </a:lnTo>
                  <a:lnTo>
                    <a:pt x="1102" y="343"/>
                  </a:lnTo>
                  <a:lnTo>
                    <a:pt x="1145" y="394"/>
                  </a:lnTo>
                  <a:lnTo>
                    <a:pt x="1187" y="446"/>
                  </a:lnTo>
                  <a:lnTo>
                    <a:pt x="1228" y="502"/>
                  </a:lnTo>
                  <a:lnTo>
                    <a:pt x="1267" y="560"/>
                  </a:lnTo>
                  <a:lnTo>
                    <a:pt x="1305" y="621"/>
                  </a:lnTo>
                  <a:lnTo>
                    <a:pt x="1339" y="684"/>
                  </a:lnTo>
                  <a:lnTo>
                    <a:pt x="1371" y="748"/>
                  </a:lnTo>
                  <a:lnTo>
                    <a:pt x="1400" y="816"/>
                  </a:lnTo>
                  <a:lnTo>
                    <a:pt x="1423" y="884"/>
                  </a:lnTo>
                  <a:lnTo>
                    <a:pt x="1444" y="954"/>
                  </a:lnTo>
                  <a:lnTo>
                    <a:pt x="1458" y="1026"/>
                  </a:lnTo>
                  <a:lnTo>
                    <a:pt x="1467" y="1099"/>
                  </a:lnTo>
                  <a:lnTo>
                    <a:pt x="1470" y="1173"/>
                  </a:lnTo>
                </a:path>
              </a:pathLst>
            </a:custGeom>
            <a:gradFill rotWithShape="1">
              <a:gsLst>
                <a:gs pos="0">
                  <a:srgbClr val="FF0066">
                    <a:gamma/>
                    <a:shade val="46275"/>
                    <a:invGamma/>
                  </a:srgbClr>
                </a:gs>
                <a:gs pos="100000">
                  <a:srgbClr val="FF0066"/>
                </a:gs>
              </a:gsLst>
              <a:lin ang="54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57050" name="Freeform 26"/>
            <p:cNvSpPr>
              <a:spLocks/>
            </p:cNvSpPr>
            <p:nvPr/>
          </p:nvSpPr>
          <p:spPr bwMode="gray">
            <a:xfrm rot="828207">
              <a:off x="3048" y="2496"/>
              <a:ext cx="1680" cy="942"/>
            </a:xfrm>
            <a:custGeom>
              <a:avLst/>
              <a:gdLst/>
              <a:ahLst/>
              <a:cxnLst>
                <a:cxn ang="0">
                  <a:pos x="1451" y="175"/>
                </a:cxn>
                <a:cxn ang="0">
                  <a:pos x="1572" y="277"/>
                </a:cxn>
                <a:cxn ang="0">
                  <a:pos x="1676" y="395"/>
                </a:cxn>
                <a:cxn ang="0">
                  <a:pos x="1763" y="525"/>
                </a:cxn>
                <a:cxn ang="0">
                  <a:pos x="1835" y="661"/>
                </a:cxn>
                <a:cxn ang="0">
                  <a:pos x="1893" y="798"/>
                </a:cxn>
                <a:cxn ang="0">
                  <a:pos x="1940" y="929"/>
                </a:cxn>
                <a:cxn ang="0">
                  <a:pos x="1975" y="1053"/>
                </a:cxn>
                <a:cxn ang="0">
                  <a:pos x="2000" y="1161"/>
                </a:cxn>
                <a:cxn ang="0">
                  <a:pos x="2017" y="1250"/>
                </a:cxn>
                <a:cxn ang="0">
                  <a:pos x="2026" y="1316"/>
                </a:cxn>
                <a:cxn ang="0">
                  <a:pos x="2030" y="1349"/>
                </a:cxn>
                <a:cxn ang="0">
                  <a:pos x="2027" y="1357"/>
                </a:cxn>
                <a:cxn ang="0">
                  <a:pos x="1998" y="1368"/>
                </a:cxn>
                <a:cxn ang="0">
                  <a:pos x="1941" y="1390"/>
                </a:cxn>
                <a:cxn ang="0">
                  <a:pos x="1861" y="1419"/>
                </a:cxn>
                <a:cxn ang="0">
                  <a:pos x="1762" y="1450"/>
                </a:cxn>
                <a:cxn ang="0">
                  <a:pos x="1647" y="1481"/>
                </a:cxn>
                <a:cxn ang="0">
                  <a:pos x="1517" y="1507"/>
                </a:cxn>
                <a:cxn ang="0">
                  <a:pos x="1377" y="1527"/>
                </a:cxn>
                <a:cxn ang="0">
                  <a:pos x="1231" y="1536"/>
                </a:cxn>
                <a:cxn ang="0">
                  <a:pos x="1082" y="1532"/>
                </a:cxn>
                <a:cxn ang="0">
                  <a:pos x="933" y="1511"/>
                </a:cxn>
                <a:cxn ang="0">
                  <a:pos x="787" y="1469"/>
                </a:cxn>
                <a:cxn ang="0">
                  <a:pos x="647" y="1405"/>
                </a:cxn>
                <a:cxn ang="0">
                  <a:pos x="518" y="1313"/>
                </a:cxn>
                <a:cxn ang="0">
                  <a:pos x="405" y="1202"/>
                </a:cxn>
                <a:cxn ang="0">
                  <a:pos x="311" y="1076"/>
                </a:cxn>
                <a:cxn ang="0">
                  <a:pos x="230" y="944"/>
                </a:cxn>
                <a:cxn ang="0">
                  <a:pos x="166" y="806"/>
                </a:cxn>
                <a:cxn ang="0">
                  <a:pos x="114" y="672"/>
                </a:cxn>
                <a:cxn ang="0">
                  <a:pos x="73" y="542"/>
                </a:cxn>
                <a:cxn ang="0">
                  <a:pos x="44" y="427"/>
                </a:cxn>
                <a:cxn ang="0">
                  <a:pos x="22" y="326"/>
                </a:cxn>
                <a:cxn ang="0">
                  <a:pos x="9" y="249"/>
                </a:cxn>
                <a:cxn ang="0">
                  <a:pos x="3" y="200"/>
                </a:cxn>
                <a:cxn ang="0">
                  <a:pos x="0" y="182"/>
                </a:cxn>
                <a:cxn ang="0">
                  <a:pos x="16" y="175"/>
                </a:cxn>
                <a:cxn ang="0">
                  <a:pos x="58" y="157"/>
                </a:cxn>
                <a:cxn ang="0">
                  <a:pos x="127" y="131"/>
                </a:cxn>
                <a:cxn ang="0">
                  <a:pos x="217" y="102"/>
                </a:cxn>
                <a:cxn ang="0">
                  <a:pos x="325" y="70"/>
                </a:cxn>
                <a:cxn ang="0">
                  <a:pos x="449" y="42"/>
                </a:cxn>
                <a:cxn ang="0">
                  <a:pos x="583" y="17"/>
                </a:cxn>
                <a:cxn ang="0">
                  <a:pos x="726" y="3"/>
                </a:cxn>
                <a:cxn ang="0">
                  <a:pos x="875" y="0"/>
                </a:cxn>
                <a:cxn ang="0">
                  <a:pos x="1024" y="11"/>
                </a:cxn>
                <a:cxn ang="0">
                  <a:pos x="1173" y="43"/>
                </a:cxn>
                <a:cxn ang="0">
                  <a:pos x="1314" y="96"/>
                </a:cxn>
              </a:cxnLst>
              <a:rect l="0" t="0" r="r" b="b"/>
              <a:pathLst>
                <a:path w="2032" h="1536">
                  <a:moveTo>
                    <a:pt x="1383" y="131"/>
                  </a:moveTo>
                  <a:lnTo>
                    <a:pt x="1451" y="175"/>
                  </a:lnTo>
                  <a:lnTo>
                    <a:pt x="1514" y="223"/>
                  </a:lnTo>
                  <a:lnTo>
                    <a:pt x="1572" y="277"/>
                  </a:lnTo>
                  <a:lnTo>
                    <a:pt x="1626" y="334"/>
                  </a:lnTo>
                  <a:lnTo>
                    <a:pt x="1676" y="395"/>
                  </a:lnTo>
                  <a:lnTo>
                    <a:pt x="1721" y="459"/>
                  </a:lnTo>
                  <a:lnTo>
                    <a:pt x="1763" y="525"/>
                  </a:lnTo>
                  <a:lnTo>
                    <a:pt x="1801" y="592"/>
                  </a:lnTo>
                  <a:lnTo>
                    <a:pt x="1835" y="661"/>
                  </a:lnTo>
                  <a:lnTo>
                    <a:pt x="1865" y="729"/>
                  </a:lnTo>
                  <a:lnTo>
                    <a:pt x="1893" y="798"/>
                  </a:lnTo>
                  <a:lnTo>
                    <a:pt x="1918" y="865"/>
                  </a:lnTo>
                  <a:lnTo>
                    <a:pt x="1940" y="929"/>
                  </a:lnTo>
                  <a:lnTo>
                    <a:pt x="1957" y="993"/>
                  </a:lnTo>
                  <a:lnTo>
                    <a:pt x="1975" y="1053"/>
                  </a:lnTo>
                  <a:lnTo>
                    <a:pt x="1988" y="1109"/>
                  </a:lnTo>
                  <a:lnTo>
                    <a:pt x="2000" y="1161"/>
                  </a:lnTo>
                  <a:lnTo>
                    <a:pt x="2008" y="1209"/>
                  </a:lnTo>
                  <a:lnTo>
                    <a:pt x="2017" y="1250"/>
                  </a:lnTo>
                  <a:lnTo>
                    <a:pt x="2021" y="1287"/>
                  </a:lnTo>
                  <a:lnTo>
                    <a:pt x="2026" y="1316"/>
                  </a:lnTo>
                  <a:lnTo>
                    <a:pt x="2029" y="1336"/>
                  </a:lnTo>
                  <a:lnTo>
                    <a:pt x="2030" y="1349"/>
                  </a:lnTo>
                  <a:lnTo>
                    <a:pt x="2032" y="1355"/>
                  </a:lnTo>
                  <a:lnTo>
                    <a:pt x="2027" y="1357"/>
                  </a:lnTo>
                  <a:lnTo>
                    <a:pt x="2016" y="1361"/>
                  </a:lnTo>
                  <a:lnTo>
                    <a:pt x="1998" y="1368"/>
                  </a:lnTo>
                  <a:lnTo>
                    <a:pt x="1972" y="1378"/>
                  </a:lnTo>
                  <a:lnTo>
                    <a:pt x="1941" y="1390"/>
                  </a:lnTo>
                  <a:lnTo>
                    <a:pt x="1905" y="1405"/>
                  </a:lnTo>
                  <a:lnTo>
                    <a:pt x="1861" y="1419"/>
                  </a:lnTo>
                  <a:lnTo>
                    <a:pt x="1814" y="1434"/>
                  </a:lnTo>
                  <a:lnTo>
                    <a:pt x="1762" y="1450"/>
                  </a:lnTo>
                  <a:lnTo>
                    <a:pt x="1706" y="1466"/>
                  </a:lnTo>
                  <a:lnTo>
                    <a:pt x="1647" y="1481"/>
                  </a:lnTo>
                  <a:lnTo>
                    <a:pt x="1582" y="1495"/>
                  </a:lnTo>
                  <a:lnTo>
                    <a:pt x="1517" y="1507"/>
                  </a:lnTo>
                  <a:lnTo>
                    <a:pt x="1448" y="1518"/>
                  </a:lnTo>
                  <a:lnTo>
                    <a:pt x="1377" y="1527"/>
                  </a:lnTo>
                  <a:lnTo>
                    <a:pt x="1305" y="1533"/>
                  </a:lnTo>
                  <a:lnTo>
                    <a:pt x="1231" y="1536"/>
                  </a:lnTo>
                  <a:lnTo>
                    <a:pt x="1157" y="1536"/>
                  </a:lnTo>
                  <a:lnTo>
                    <a:pt x="1082" y="1532"/>
                  </a:lnTo>
                  <a:lnTo>
                    <a:pt x="1008" y="1524"/>
                  </a:lnTo>
                  <a:lnTo>
                    <a:pt x="933" y="1511"/>
                  </a:lnTo>
                  <a:lnTo>
                    <a:pt x="859" y="1494"/>
                  </a:lnTo>
                  <a:lnTo>
                    <a:pt x="787" y="1469"/>
                  </a:lnTo>
                  <a:lnTo>
                    <a:pt x="716" y="1440"/>
                  </a:lnTo>
                  <a:lnTo>
                    <a:pt x="647" y="1405"/>
                  </a:lnTo>
                  <a:lnTo>
                    <a:pt x="580" y="1361"/>
                  </a:lnTo>
                  <a:lnTo>
                    <a:pt x="518" y="1313"/>
                  </a:lnTo>
                  <a:lnTo>
                    <a:pt x="459" y="1259"/>
                  </a:lnTo>
                  <a:lnTo>
                    <a:pt x="405" y="1202"/>
                  </a:lnTo>
                  <a:lnTo>
                    <a:pt x="356" y="1141"/>
                  </a:lnTo>
                  <a:lnTo>
                    <a:pt x="311" y="1076"/>
                  </a:lnTo>
                  <a:lnTo>
                    <a:pt x="268" y="1011"/>
                  </a:lnTo>
                  <a:lnTo>
                    <a:pt x="230" y="944"/>
                  </a:lnTo>
                  <a:lnTo>
                    <a:pt x="197" y="875"/>
                  </a:lnTo>
                  <a:lnTo>
                    <a:pt x="166" y="806"/>
                  </a:lnTo>
                  <a:lnTo>
                    <a:pt x="138" y="738"/>
                  </a:lnTo>
                  <a:lnTo>
                    <a:pt x="114" y="672"/>
                  </a:lnTo>
                  <a:lnTo>
                    <a:pt x="92" y="607"/>
                  </a:lnTo>
                  <a:lnTo>
                    <a:pt x="73" y="542"/>
                  </a:lnTo>
                  <a:lnTo>
                    <a:pt x="57" y="483"/>
                  </a:lnTo>
                  <a:lnTo>
                    <a:pt x="44" y="427"/>
                  </a:lnTo>
                  <a:lnTo>
                    <a:pt x="32" y="375"/>
                  </a:lnTo>
                  <a:lnTo>
                    <a:pt x="22" y="326"/>
                  </a:lnTo>
                  <a:lnTo>
                    <a:pt x="14" y="286"/>
                  </a:lnTo>
                  <a:lnTo>
                    <a:pt x="9" y="249"/>
                  </a:lnTo>
                  <a:lnTo>
                    <a:pt x="4" y="220"/>
                  </a:lnTo>
                  <a:lnTo>
                    <a:pt x="3" y="200"/>
                  </a:lnTo>
                  <a:lnTo>
                    <a:pt x="0" y="186"/>
                  </a:lnTo>
                  <a:lnTo>
                    <a:pt x="0" y="182"/>
                  </a:lnTo>
                  <a:lnTo>
                    <a:pt x="4" y="179"/>
                  </a:lnTo>
                  <a:lnTo>
                    <a:pt x="16" y="175"/>
                  </a:lnTo>
                  <a:lnTo>
                    <a:pt x="33" y="167"/>
                  </a:lnTo>
                  <a:lnTo>
                    <a:pt x="58" y="157"/>
                  </a:lnTo>
                  <a:lnTo>
                    <a:pt x="90" y="146"/>
                  </a:lnTo>
                  <a:lnTo>
                    <a:pt x="127" y="131"/>
                  </a:lnTo>
                  <a:lnTo>
                    <a:pt x="169" y="116"/>
                  </a:lnTo>
                  <a:lnTo>
                    <a:pt x="217" y="102"/>
                  </a:lnTo>
                  <a:lnTo>
                    <a:pt x="270" y="86"/>
                  </a:lnTo>
                  <a:lnTo>
                    <a:pt x="325" y="70"/>
                  </a:lnTo>
                  <a:lnTo>
                    <a:pt x="385" y="55"/>
                  </a:lnTo>
                  <a:lnTo>
                    <a:pt x="449" y="42"/>
                  </a:lnTo>
                  <a:lnTo>
                    <a:pt x="515" y="29"/>
                  </a:lnTo>
                  <a:lnTo>
                    <a:pt x="583" y="17"/>
                  </a:lnTo>
                  <a:lnTo>
                    <a:pt x="653" y="8"/>
                  </a:lnTo>
                  <a:lnTo>
                    <a:pt x="726" y="3"/>
                  </a:lnTo>
                  <a:lnTo>
                    <a:pt x="801" y="0"/>
                  </a:lnTo>
                  <a:lnTo>
                    <a:pt x="875" y="0"/>
                  </a:lnTo>
                  <a:lnTo>
                    <a:pt x="949" y="4"/>
                  </a:lnTo>
                  <a:lnTo>
                    <a:pt x="1024" y="11"/>
                  </a:lnTo>
                  <a:lnTo>
                    <a:pt x="1098" y="24"/>
                  </a:lnTo>
                  <a:lnTo>
                    <a:pt x="1173" y="43"/>
                  </a:lnTo>
                  <a:lnTo>
                    <a:pt x="1244" y="67"/>
                  </a:lnTo>
                  <a:lnTo>
                    <a:pt x="1314" y="96"/>
                  </a:lnTo>
                  <a:lnTo>
                    <a:pt x="1383" y="131"/>
                  </a:lnTo>
                </a:path>
              </a:pathLst>
            </a:custGeom>
            <a:gradFill rotWithShape="1">
              <a:gsLst>
                <a:gs pos="0">
                  <a:srgbClr val="FF7E3D">
                    <a:gamma/>
                    <a:shade val="46275"/>
                    <a:invGamma/>
                  </a:srgbClr>
                </a:gs>
                <a:gs pos="100000">
                  <a:srgbClr val="FF7E3D"/>
                </a:gs>
              </a:gsLst>
              <a:lin ang="27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57053" name="Freeform 29"/>
            <p:cNvSpPr>
              <a:spLocks/>
            </p:cNvSpPr>
            <p:nvPr/>
          </p:nvSpPr>
          <p:spPr bwMode="gray">
            <a:xfrm rot="20491972">
              <a:off x="3127" y="692"/>
              <a:ext cx="1767" cy="1052"/>
            </a:xfrm>
            <a:custGeom>
              <a:avLst/>
              <a:gdLst/>
              <a:ahLst/>
              <a:cxnLst>
                <a:cxn ang="0">
                  <a:pos x="716" y="96"/>
                </a:cxn>
                <a:cxn ang="0">
                  <a:pos x="859" y="43"/>
                </a:cxn>
                <a:cxn ang="0">
                  <a:pos x="1008" y="11"/>
                </a:cxn>
                <a:cxn ang="0">
                  <a:pos x="1157" y="0"/>
                </a:cxn>
                <a:cxn ang="0">
                  <a:pos x="1305" y="3"/>
                </a:cxn>
                <a:cxn ang="0">
                  <a:pos x="1448" y="17"/>
                </a:cxn>
                <a:cxn ang="0">
                  <a:pos x="1582" y="42"/>
                </a:cxn>
                <a:cxn ang="0">
                  <a:pos x="1706" y="70"/>
                </a:cxn>
                <a:cxn ang="0">
                  <a:pos x="1814" y="102"/>
                </a:cxn>
                <a:cxn ang="0">
                  <a:pos x="1905" y="131"/>
                </a:cxn>
                <a:cxn ang="0">
                  <a:pos x="1972" y="157"/>
                </a:cxn>
                <a:cxn ang="0">
                  <a:pos x="2016" y="175"/>
                </a:cxn>
                <a:cxn ang="0">
                  <a:pos x="2032" y="182"/>
                </a:cxn>
                <a:cxn ang="0">
                  <a:pos x="2029" y="200"/>
                </a:cxn>
                <a:cxn ang="0">
                  <a:pos x="2021" y="249"/>
                </a:cxn>
                <a:cxn ang="0">
                  <a:pos x="2008" y="327"/>
                </a:cxn>
                <a:cxn ang="0">
                  <a:pos x="1988" y="427"/>
                </a:cxn>
                <a:cxn ang="0">
                  <a:pos x="1957" y="542"/>
                </a:cxn>
                <a:cxn ang="0">
                  <a:pos x="1918" y="672"/>
                </a:cxn>
                <a:cxn ang="0">
                  <a:pos x="1865" y="807"/>
                </a:cxn>
                <a:cxn ang="0">
                  <a:pos x="1801" y="944"/>
                </a:cxn>
                <a:cxn ang="0">
                  <a:pos x="1721" y="1076"/>
                </a:cxn>
                <a:cxn ang="0">
                  <a:pos x="1626" y="1202"/>
                </a:cxn>
                <a:cxn ang="0">
                  <a:pos x="1514" y="1313"/>
                </a:cxn>
                <a:cxn ang="0">
                  <a:pos x="1383" y="1405"/>
                </a:cxn>
                <a:cxn ang="0">
                  <a:pos x="1244" y="1469"/>
                </a:cxn>
                <a:cxn ang="0">
                  <a:pos x="1098" y="1511"/>
                </a:cxn>
                <a:cxn ang="0">
                  <a:pos x="949" y="1532"/>
                </a:cxn>
                <a:cxn ang="0">
                  <a:pos x="801" y="1536"/>
                </a:cxn>
                <a:cxn ang="0">
                  <a:pos x="653" y="1527"/>
                </a:cxn>
                <a:cxn ang="0">
                  <a:pos x="515" y="1507"/>
                </a:cxn>
                <a:cxn ang="0">
                  <a:pos x="385" y="1481"/>
                </a:cxn>
                <a:cxn ang="0">
                  <a:pos x="270" y="1450"/>
                </a:cxn>
                <a:cxn ang="0">
                  <a:pos x="169" y="1419"/>
                </a:cxn>
                <a:cxn ang="0">
                  <a:pos x="90" y="1390"/>
                </a:cxn>
                <a:cxn ang="0">
                  <a:pos x="33" y="1368"/>
                </a:cxn>
                <a:cxn ang="0">
                  <a:pos x="4" y="1357"/>
                </a:cxn>
                <a:cxn ang="0">
                  <a:pos x="0" y="1349"/>
                </a:cxn>
                <a:cxn ang="0">
                  <a:pos x="4" y="1316"/>
                </a:cxn>
                <a:cxn ang="0">
                  <a:pos x="14" y="1250"/>
                </a:cxn>
                <a:cxn ang="0">
                  <a:pos x="32" y="1161"/>
                </a:cxn>
                <a:cxn ang="0">
                  <a:pos x="57" y="1053"/>
                </a:cxn>
                <a:cxn ang="0">
                  <a:pos x="92" y="929"/>
                </a:cxn>
                <a:cxn ang="0">
                  <a:pos x="138" y="798"/>
                </a:cxn>
                <a:cxn ang="0">
                  <a:pos x="197" y="661"/>
                </a:cxn>
                <a:cxn ang="0">
                  <a:pos x="268" y="525"/>
                </a:cxn>
                <a:cxn ang="0">
                  <a:pos x="356" y="395"/>
                </a:cxn>
                <a:cxn ang="0">
                  <a:pos x="459" y="277"/>
                </a:cxn>
                <a:cxn ang="0">
                  <a:pos x="580" y="175"/>
                </a:cxn>
              </a:cxnLst>
              <a:rect l="0" t="0" r="r" b="b"/>
              <a:pathLst>
                <a:path w="2032" h="1536">
                  <a:moveTo>
                    <a:pt x="647" y="131"/>
                  </a:moveTo>
                  <a:lnTo>
                    <a:pt x="716" y="96"/>
                  </a:lnTo>
                  <a:lnTo>
                    <a:pt x="787" y="67"/>
                  </a:lnTo>
                  <a:lnTo>
                    <a:pt x="859" y="43"/>
                  </a:lnTo>
                  <a:lnTo>
                    <a:pt x="933" y="25"/>
                  </a:lnTo>
                  <a:lnTo>
                    <a:pt x="1008" y="11"/>
                  </a:lnTo>
                  <a:lnTo>
                    <a:pt x="1082" y="4"/>
                  </a:lnTo>
                  <a:lnTo>
                    <a:pt x="1157" y="0"/>
                  </a:lnTo>
                  <a:lnTo>
                    <a:pt x="1231" y="0"/>
                  </a:lnTo>
                  <a:lnTo>
                    <a:pt x="1305" y="3"/>
                  </a:lnTo>
                  <a:lnTo>
                    <a:pt x="1377" y="8"/>
                  </a:lnTo>
                  <a:lnTo>
                    <a:pt x="1448" y="17"/>
                  </a:lnTo>
                  <a:lnTo>
                    <a:pt x="1517" y="29"/>
                  </a:lnTo>
                  <a:lnTo>
                    <a:pt x="1582" y="42"/>
                  </a:lnTo>
                  <a:lnTo>
                    <a:pt x="1647" y="55"/>
                  </a:lnTo>
                  <a:lnTo>
                    <a:pt x="1706" y="70"/>
                  </a:lnTo>
                  <a:lnTo>
                    <a:pt x="1762" y="86"/>
                  </a:lnTo>
                  <a:lnTo>
                    <a:pt x="1814" y="102"/>
                  </a:lnTo>
                  <a:lnTo>
                    <a:pt x="1861" y="116"/>
                  </a:lnTo>
                  <a:lnTo>
                    <a:pt x="1905" y="131"/>
                  </a:lnTo>
                  <a:lnTo>
                    <a:pt x="1941" y="146"/>
                  </a:lnTo>
                  <a:lnTo>
                    <a:pt x="1972" y="157"/>
                  </a:lnTo>
                  <a:lnTo>
                    <a:pt x="1998" y="167"/>
                  </a:lnTo>
                  <a:lnTo>
                    <a:pt x="2016" y="175"/>
                  </a:lnTo>
                  <a:lnTo>
                    <a:pt x="2027" y="179"/>
                  </a:lnTo>
                  <a:lnTo>
                    <a:pt x="2032" y="182"/>
                  </a:lnTo>
                  <a:lnTo>
                    <a:pt x="2030" y="186"/>
                  </a:lnTo>
                  <a:lnTo>
                    <a:pt x="2029" y="200"/>
                  </a:lnTo>
                  <a:lnTo>
                    <a:pt x="2026" y="220"/>
                  </a:lnTo>
                  <a:lnTo>
                    <a:pt x="2021" y="249"/>
                  </a:lnTo>
                  <a:lnTo>
                    <a:pt x="2017" y="286"/>
                  </a:lnTo>
                  <a:lnTo>
                    <a:pt x="2008" y="327"/>
                  </a:lnTo>
                  <a:lnTo>
                    <a:pt x="2000" y="375"/>
                  </a:lnTo>
                  <a:lnTo>
                    <a:pt x="1988" y="427"/>
                  </a:lnTo>
                  <a:lnTo>
                    <a:pt x="1975" y="483"/>
                  </a:lnTo>
                  <a:lnTo>
                    <a:pt x="1957" y="542"/>
                  </a:lnTo>
                  <a:lnTo>
                    <a:pt x="1940" y="607"/>
                  </a:lnTo>
                  <a:lnTo>
                    <a:pt x="1918" y="672"/>
                  </a:lnTo>
                  <a:lnTo>
                    <a:pt x="1893" y="738"/>
                  </a:lnTo>
                  <a:lnTo>
                    <a:pt x="1865" y="807"/>
                  </a:lnTo>
                  <a:lnTo>
                    <a:pt x="1835" y="875"/>
                  </a:lnTo>
                  <a:lnTo>
                    <a:pt x="1801" y="944"/>
                  </a:lnTo>
                  <a:lnTo>
                    <a:pt x="1763" y="1011"/>
                  </a:lnTo>
                  <a:lnTo>
                    <a:pt x="1721" y="1076"/>
                  </a:lnTo>
                  <a:lnTo>
                    <a:pt x="1676" y="1141"/>
                  </a:lnTo>
                  <a:lnTo>
                    <a:pt x="1626" y="1202"/>
                  </a:lnTo>
                  <a:lnTo>
                    <a:pt x="1572" y="1259"/>
                  </a:lnTo>
                  <a:lnTo>
                    <a:pt x="1514" y="1313"/>
                  </a:lnTo>
                  <a:lnTo>
                    <a:pt x="1451" y="1361"/>
                  </a:lnTo>
                  <a:lnTo>
                    <a:pt x="1383" y="1405"/>
                  </a:lnTo>
                  <a:lnTo>
                    <a:pt x="1314" y="1440"/>
                  </a:lnTo>
                  <a:lnTo>
                    <a:pt x="1244" y="1469"/>
                  </a:lnTo>
                  <a:lnTo>
                    <a:pt x="1173" y="1494"/>
                  </a:lnTo>
                  <a:lnTo>
                    <a:pt x="1098" y="1511"/>
                  </a:lnTo>
                  <a:lnTo>
                    <a:pt x="1024" y="1524"/>
                  </a:lnTo>
                  <a:lnTo>
                    <a:pt x="949" y="1532"/>
                  </a:lnTo>
                  <a:lnTo>
                    <a:pt x="875" y="1536"/>
                  </a:lnTo>
                  <a:lnTo>
                    <a:pt x="801" y="1536"/>
                  </a:lnTo>
                  <a:lnTo>
                    <a:pt x="726" y="1533"/>
                  </a:lnTo>
                  <a:lnTo>
                    <a:pt x="653" y="1527"/>
                  </a:lnTo>
                  <a:lnTo>
                    <a:pt x="583" y="1519"/>
                  </a:lnTo>
                  <a:lnTo>
                    <a:pt x="515" y="1507"/>
                  </a:lnTo>
                  <a:lnTo>
                    <a:pt x="449" y="1495"/>
                  </a:lnTo>
                  <a:lnTo>
                    <a:pt x="385" y="1481"/>
                  </a:lnTo>
                  <a:lnTo>
                    <a:pt x="325" y="1466"/>
                  </a:lnTo>
                  <a:lnTo>
                    <a:pt x="270" y="1450"/>
                  </a:lnTo>
                  <a:lnTo>
                    <a:pt x="217" y="1434"/>
                  </a:lnTo>
                  <a:lnTo>
                    <a:pt x="169" y="1419"/>
                  </a:lnTo>
                  <a:lnTo>
                    <a:pt x="127" y="1405"/>
                  </a:lnTo>
                  <a:lnTo>
                    <a:pt x="90" y="1390"/>
                  </a:lnTo>
                  <a:lnTo>
                    <a:pt x="58" y="1379"/>
                  </a:lnTo>
                  <a:lnTo>
                    <a:pt x="33" y="1368"/>
                  </a:lnTo>
                  <a:lnTo>
                    <a:pt x="16" y="1361"/>
                  </a:lnTo>
                  <a:lnTo>
                    <a:pt x="4" y="1357"/>
                  </a:lnTo>
                  <a:lnTo>
                    <a:pt x="0" y="1355"/>
                  </a:lnTo>
                  <a:lnTo>
                    <a:pt x="0" y="1349"/>
                  </a:lnTo>
                  <a:lnTo>
                    <a:pt x="3" y="1336"/>
                  </a:lnTo>
                  <a:lnTo>
                    <a:pt x="4" y="1316"/>
                  </a:lnTo>
                  <a:lnTo>
                    <a:pt x="9" y="1287"/>
                  </a:lnTo>
                  <a:lnTo>
                    <a:pt x="14" y="1250"/>
                  </a:lnTo>
                  <a:lnTo>
                    <a:pt x="22" y="1209"/>
                  </a:lnTo>
                  <a:lnTo>
                    <a:pt x="32" y="1161"/>
                  </a:lnTo>
                  <a:lnTo>
                    <a:pt x="44" y="1109"/>
                  </a:lnTo>
                  <a:lnTo>
                    <a:pt x="57" y="1053"/>
                  </a:lnTo>
                  <a:lnTo>
                    <a:pt x="73" y="993"/>
                  </a:lnTo>
                  <a:lnTo>
                    <a:pt x="92" y="929"/>
                  </a:lnTo>
                  <a:lnTo>
                    <a:pt x="114" y="865"/>
                  </a:lnTo>
                  <a:lnTo>
                    <a:pt x="138" y="798"/>
                  </a:lnTo>
                  <a:lnTo>
                    <a:pt x="166" y="729"/>
                  </a:lnTo>
                  <a:lnTo>
                    <a:pt x="197" y="661"/>
                  </a:lnTo>
                  <a:lnTo>
                    <a:pt x="230" y="592"/>
                  </a:lnTo>
                  <a:lnTo>
                    <a:pt x="268" y="525"/>
                  </a:lnTo>
                  <a:lnTo>
                    <a:pt x="311" y="459"/>
                  </a:lnTo>
                  <a:lnTo>
                    <a:pt x="356" y="395"/>
                  </a:lnTo>
                  <a:lnTo>
                    <a:pt x="405" y="334"/>
                  </a:lnTo>
                  <a:lnTo>
                    <a:pt x="459" y="277"/>
                  </a:lnTo>
                  <a:lnTo>
                    <a:pt x="518" y="223"/>
                  </a:lnTo>
                  <a:lnTo>
                    <a:pt x="580" y="175"/>
                  </a:lnTo>
                  <a:lnTo>
                    <a:pt x="647" y="131"/>
                  </a:lnTo>
                </a:path>
              </a:pathLst>
            </a:custGeom>
            <a:gradFill rotWithShape="1">
              <a:gsLst>
                <a:gs pos="0">
                  <a:srgbClr val="FFCC00">
                    <a:gamma/>
                    <a:shade val="46275"/>
                    <a:invGamma/>
                  </a:srgbClr>
                </a:gs>
                <a:gs pos="100000">
                  <a:srgbClr val="FFCC00"/>
                </a:gs>
              </a:gsLst>
              <a:lin ang="189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7179" name="Text Box 32"/>
            <p:cNvSpPr txBox="1">
              <a:spLocks noChangeArrowheads="1"/>
            </p:cNvSpPr>
            <p:nvPr/>
          </p:nvSpPr>
          <p:spPr bwMode="gray">
            <a:xfrm rot="2468742">
              <a:off x="1194" y="984"/>
              <a:ext cx="1167" cy="2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000" b="1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Сострадание</a:t>
              </a:r>
              <a:endParaRPr lang="en-US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180" name="Text Box 33"/>
            <p:cNvSpPr txBox="1">
              <a:spLocks noChangeArrowheads="1"/>
            </p:cNvSpPr>
            <p:nvPr/>
          </p:nvSpPr>
          <p:spPr bwMode="gray">
            <a:xfrm>
              <a:off x="575" y="1845"/>
              <a:ext cx="1440" cy="44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000" b="1" dirty="0">
                  <a:solidFill>
                    <a:srgbClr val="003399"/>
                  </a:solidFill>
                  <a:latin typeface="Arial" charset="0"/>
                </a:rPr>
                <a:t>Уважение прав других</a:t>
              </a:r>
              <a:endParaRPr lang="en-US" sz="2000" b="1" dirty="0">
                <a:solidFill>
                  <a:srgbClr val="003399"/>
                </a:solidFill>
                <a:latin typeface="Arial" charset="0"/>
              </a:endParaRPr>
            </a:p>
          </p:txBody>
        </p:sp>
        <p:sp>
          <p:nvSpPr>
            <p:cNvPr id="7181" name="Text Box 34"/>
            <p:cNvSpPr txBox="1">
              <a:spLocks noChangeArrowheads="1"/>
            </p:cNvSpPr>
            <p:nvPr/>
          </p:nvSpPr>
          <p:spPr bwMode="gray">
            <a:xfrm rot="21144603">
              <a:off x="3367" y="1778"/>
              <a:ext cx="1845" cy="64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000" b="1" dirty="0">
                  <a:solidFill>
                    <a:srgbClr val="003399"/>
                  </a:solidFill>
                  <a:latin typeface="Arial" charset="0"/>
                </a:rPr>
                <a:t>Уважение человеческого достоинства</a:t>
              </a:r>
              <a:endParaRPr lang="en-US" sz="2000" b="1" dirty="0">
                <a:solidFill>
                  <a:srgbClr val="003399"/>
                </a:solidFill>
                <a:latin typeface="Arial" charset="0"/>
              </a:endParaRPr>
            </a:p>
          </p:txBody>
        </p:sp>
        <p:sp>
          <p:nvSpPr>
            <p:cNvPr id="7182" name="Text Box 35"/>
            <p:cNvSpPr txBox="1">
              <a:spLocks noChangeArrowheads="1"/>
            </p:cNvSpPr>
            <p:nvPr/>
          </p:nvSpPr>
          <p:spPr bwMode="gray">
            <a:xfrm rot="19792091">
              <a:off x="902" y="2591"/>
              <a:ext cx="1530" cy="64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000" b="1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Принятие другого таким, какой он есть</a:t>
              </a:r>
              <a:endParaRPr lang="en-US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183" name="Text Box 36"/>
            <p:cNvSpPr txBox="1">
              <a:spLocks noChangeArrowheads="1"/>
            </p:cNvSpPr>
            <p:nvPr/>
          </p:nvSpPr>
          <p:spPr bwMode="gray">
            <a:xfrm rot="2146458">
              <a:off x="3335" y="2845"/>
              <a:ext cx="1114" cy="2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000" b="1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Милосердие</a:t>
              </a:r>
              <a:endParaRPr lang="en-US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184" name="Text Box 37"/>
            <p:cNvSpPr txBox="1">
              <a:spLocks noChangeArrowheads="1"/>
            </p:cNvSpPr>
            <p:nvPr/>
          </p:nvSpPr>
          <p:spPr bwMode="gray">
            <a:xfrm>
              <a:off x="2332" y="2993"/>
              <a:ext cx="990" cy="64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000" b="1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Уважение прав других</a:t>
              </a:r>
              <a:endParaRPr lang="en-US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185" name="Oval 15"/>
            <p:cNvSpPr>
              <a:spLocks noChangeArrowheads="1"/>
            </p:cNvSpPr>
            <p:nvPr/>
          </p:nvSpPr>
          <p:spPr bwMode="gray">
            <a:xfrm>
              <a:off x="2015" y="1440"/>
              <a:ext cx="1485" cy="126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Толерантность</a:t>
              </a:r>
            </a:p>
          </p:txBody>
        </p:sp>
      </p:grpSp>
      <p:sp>
        <p:nvSpPr>
          <p:cNvPr id="19" name="Text Box 34"/>
          <p:cNvSpPr txBox="1">
            <a:spLocks noChangeArrowheads="1"/>
          </p:cNvSpPr>
          <p:nvPr/>
        </p:nvSpPr>
        <p:spPr bwMode="gray">
          <a:xfrm rot="19476939">
            <a:off x="5111750" y="1862138"/>
            <a:ext cx="2365375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Сотрудничество</a:t>
            </a:r>
            <a:endParaRPr lang="en-US" sz="20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0" name="Text Box 34"/>
          <p:cNvSpPr txBox="1">
            <a:spLocks noChangeArrowheads="1"/>
          </p:cNvSpPr>
          <p:nvPr/>
        </p:nvSpPr>
        <p:spPr bwMode="gray">
          <a:xfrm rot="5400000">
            <a:off x="3880643" y="1405732"/>
            <a:ext cx="1497013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Прощение</a:t>
            </a:r>
            <a:endParaRPr lang="en-US" sz="20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3320" name="Прямоугольник 23"/>
          <p:cNvSpPr>
            <a:spLocks noChangeArrowheads="1"/>
          </p:cNvSpPr>
          <p:nvPr/>
        </p:nvSpPr>
        <p:spPr bwMode="auto">
          <a:xfrm>
            <a:off x="285750" y="214313"/>
            <a:ext cx="36861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C00000"/>
                </a:solidFill>
              </a:rPr>
              <a:t>Цветок  толерантности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428625"/>
            <a:ext cx="7715250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9" descr="H:\Documents and Settings\Aida\Рабочий стол\Рисунок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25" y="2500313"/>
            <a:ext cx="6181725" cy="18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" y="4643438"/>
            <a:ext cx="7643812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14313" y="2071688"/>
            <a:ext cx="8572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3399"/>
                </a:solidFill>
              </a:rPr>
              <a:t>Люди на свет рождаются разными: непохожими, своеобразными.</a:t>
            </a: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2875" y="4286250"/>
            <a:ext cx="9001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3399"/>
                </a:solidFill>
              </a:rPr>
              <a:t>Чтобы других ты смог понимать, нужно терпенье в себе воспитать.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4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2643188"/>
            <a:ext cx="74295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3" y="500063"/>
            <a:ext cx="7358062" cy="193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Прямоугольник 2"/>
          <p:cNvSpPr>
            <a:spLocks noChangeArrowheads="1"/>
          </p:cNvSpPr>
          <p:nvPr/>
        </p:nvSpPr>
        <p:spPr bwMode="auto">
          <a:xfrm>
            <a:off x="357188" y="4714875"/>
            <a:ext cx="8358187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>
                <a:solidFill>
                  <a:srgbClr val="C00000"/>
                </a:solidFill>
              </a:rPr>
              <a:t>Толерантность</a:t>
            </a:r>
            <a:r>
              <a:rPr lang="ru-RU" sz="2400" b="1">
                <a:solidFill>
                  <a:srgbClr val="003399"/>
                </a:solidFill>
              </a:rPr>
              <a:t> – признание, уважение и соблюдение прав и свобод всех людей без различения социальных, классовых, религиозных, этнических и иных особенностей.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3"/>
          <p:cNvSpPr>
            <a:spLocks noChangeArrowheads="1"/>
          </p:cNvSpPr>
          <p:nvPr/>
        </p:nvSpPr>
        <p:spPr bwMode="auto">
          <a:xfrm>
            <a:off x="357188" y="4071938"/>
            <a:ext cx="86439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  <a:p>
            <a:endParaRPr lang="ru-RU"/>
          </a:p>
        </p:txBody>
      </p:sp>
      <p:sp>
        <p:nvSpPr>
          <p:cNvPr id="19459" name="Прямоугольник 5"/>
          <p:cNvSpPr>
            <a:spLocks noChangeArrowheads="1"/>
          </p:cNvSpPr>
          <p:nvPr/>
        </p:nvSpPr>
        <p:spPr bwMode="auto">
          <a:xfrm>
            <a:off x="2214563" y="428625"/>
            <a:ext cx="50355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</a:rPr>
              <a:t>Основные черты личности</a:t>
            </a:r>
          </a:p>
        </p:txBody>
      </p:sp>
      <p:graphicFrame>
        <p:nvGraphicFramePr>
          <p:cNvPr id="16423" name="Group 39"/>
          <p:cNvGraphicFramePr>
            <a:graphicFrameLocks noGrp="1"/>
          </p:cNvGraphicFramePr>
          <p:nvPr/>
        </p:nvGraphicFramePr>
        <p:xfrm>
          <a:off x="428625" y="1143000"/>
          <a:ext cx="8429625" cy="3294063"/>
        </p:xfrm>
        <a:graphic>
          <a:graphicData uri="http://schemas.openxmlformats.org/drawingml/2006/table">
            <a:tbl>
              <a:tblPr/>
              <a:tblGrid>
                <a:gridCol w="4143375"/>
                <a:gridCol w="4286250"/>
              </a:tblGrid>
              <a:tr h="530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</a:rPr>
                        <a:t>Толерантная личность 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</a:rPr>
                        <a:t>Интолерантная личность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уважение мнения других </a:t>
                      </a: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непонимание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доброжелательность </a:t>
                      </a: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Игнорирование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желание что-нибудь делать вместе </a:t>
                      </a: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эгоизм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понимание и принятие </a:t>
                      </a: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нетерпимость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чуткость, снисходительность </a:t>
                      </a: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пренебрежение, раздражительность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доверие, гуманизм. </a:t>
                      </a: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Равнодушие, цинизм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4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любознательность</a:t>
                      </a: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агрессивность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4643438"/>
            <a:ext cx="639762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Содержимое 2"/>
          <p:cNvSpPr>
            <a:spLocks noGrp="1"/>
          </p:cNvSpPr>
          <p:nvPr>
            <p:ph sz="half" idx="1"/>
          </p:nvPr>
        </p:nvSpPr>
        <p:spPr>
          <a:xfrm>
            <a:off x="285750" y="428625"/>
            <a:ext cx="4210050" cy="5697538"/>
          </a:xfrm>
        </p:spPr>
        <p:txBody>
          <a:bodyPr/>
          <a:lstStyle/>
          <a:p>
            <a:r>
              <a:rPr lang="ru-RU" b="1" u="sng" smtClean="0">
                <a:latin typeface="Colonna MT" pitchFamily="82" charset="0"/>
              </a:rPr>
              <a:t>Толерантный путь</a:t>
            </a:r>
            <a:r>
              <a:rPr lang="ru-RU" sz="2400" b="1" smtClean="0">
                <a:latin typeface="Colonna MT" pitchFamily="82" charset="0"/>
              </a:rPr>
              <a:t> – путь человека, хорошо знающего себя,</a:t>
            </a:r>
          </a:p>
          <a:p>
            <a:r>
              <a:rPr lang="ru-RU" sz="2400" b="1" smtClean="0">
                <a:latin typeface="Colonna MT" pitchFamily="82" charset="0"/>
              </a:rPr>
              <a:t>комфортно чувствующего себя в окружающей среде, </a:t>
            </a:r>
          </a:p>
          <a:p>
            <a:r>
              <a:rPr lang="ru-RU" sz="2400" b="1" smtClean="0">
                <a:latin typeface="Colonna MT" pitchFamily="82" charset="0"/>
              </a:rPr>
              <a:t>понимающегодругих людей, и готового всегда прийти на </a:t>
            </a:r>
          </a:p>
          <a:p>
            <a:r>
              <a:rPr lang="ru-RU" sz="2400" b="1" smtClean="0">
                <a:latin typeface="Colonna MT" pitchFamily="82" charset="0"/>
              </a:rPr>
              <a:t>помощь, человека с доброжелательным отношением к </a:t>
            </a:r>
          </a:p>
          <a:p>
            <a:r>
              <a:rPr lang="ru-RU" sz="2400" b="1" smtClean="0">
                <a:latin typeface="Colonna MT" pitchFamily="82" charset="0"/>
              </a:rPr>
              <a:t>иным культурам, взглядам, традициям.</a:t>
            </a:r>
          </a:p>
          <a:p>
            <a:endParaRPr lang="ru-RU" smtClean="0"/>
          </a:p>
        </p:txBody>
      </p:sp>
      <p:sp>
        <p:nvSpPr>
          <p:cNvPr id="20483" name="Содержимое 3"/>
          <p:cNvSpPr>
            <a:spLocks noGrp="1"/>
          </p:cNvSpPr>
          <p:nvPr>
            <p:ph sz="half" idx="2"/>
          </p:nvPr>
        </p:nvSpPr>
        <p:spPr>
          <a:xfrm>
            <a:off x="4429125" y="500063"/>
            <a:ext cx="4429125" cy="5929312"/>
          </a:xfrm>
        </p:spPr>
        <p:txBody>
          <a:bodyPr/>
          <a:lstStyle/>
          <a:p>
            <a:pPr algn="just"/>
            <a:r>
              <a:rPr lang="ru-RU" b="1" u="sng" smtClean="0">
                <a:latin typeface="Colonna MT" pitchFamily="82" charset="0"/>
              </a:rPr>
              <a:t>Интолерантный путь</a:t>
            </a:r>
            <a:r>
              <a:rPr lang="ru-RU" sz="2400" b="1" smtClean="0">
                <a:latin typeface="Colonna MT" pitchFamily="82" charset="0"/>
              </a:rPr>
              <a:t> – представление человека о своей </a:t>
            </a:r>
          </a:p>
          <a:p>
            <a:pPr algn="just"/>
            <a:r>
              <a:rPr lang="ru-RU" sz="2400" b="1" smtClean="0">
                <a:latin typeface="Colonna MT" pitchFamily="82" charset="0"/>
              </a:rPr>
              <a:t>исключительности, низкий уровень воспитанности, чувство</a:t>
            </a:r>
          </a:p>
          <a:p>
            <a:pPr algn="just"/>
            <a:r>
              <a:rPr lang="ru-RU" sz="2400" b="1" smtClean="0">
                <a:latin typeface="Colonna MT" pitchFamily="82" charset="0"/>
              </a:rPr>
              <a:t> дискомфортности, существования в окружающей его</a:t>
            </a:r>
          </a:p>
          <a:p>
            <a:pPr algn="just"/>
            <a:r>
              <a:rPr lang="ru-RU" sz="2400" b="1" smtClean="0">
                <a:latin typeface="Colonna MT" pitchFamily="82" charset="0"/>
              </a:rPr>
              <a:t> действительности, желание власти, неприятие противополож-</a:t>
            </a:r>
          </a:p>
          <a:p>
            <a:pPr algn="just"/>
            <a:r>
              <a:rPr lang="ru-RU" sz="2400" b="1" smtClean="0">
                <a:latin typeface="Colonna MT" pitchFamily="82" charset="0"/>
              </a:rPr>
              <a:t>ных взглядов, традиций, обычаев</a:t>
            </a:r>
            <a:r>
              <a:rPr lang="ru-RU" sz="3200" b="1" smtClean="0">
                <a:latin typeface="Colonna MT" pitchFamily="82" charset="0"/>
              </a:rPr>
              <a:t>.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Содержимое 2"/>
          <p:cNvSpPr>
            <a:spLocks noGrp="1"/>
          </p:cNvSpPr>
          <p:nvPr>
            <p:ph idx="1"/>
          </p:nvPr>
        </p:nvSpPr>
        <p:spPr>
          <a:xfrm>
            <a:off x="457200" y="500063"/>
            <a:ext cx="8229600" cy="5626100"/>
          </a:xfr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ru-RU" b="1" smtClean="0">
                <a:solidFill>
                  <a:srgbClr val="3D14EA"/>
                </a:solidFill>
                <a:latin typeface="Georgia" pitchFamily="18" charset="0"/>
              </a:rPr>
              <a:t>   </a:t>
            </a:r>
            <a:r>
              <a:rPr lang="ru-RU" sz="4400" b="1" smtClean="0">
                <a:solidFill>
                  <a:srgbClr val="3D14EA"/>
                </a:solidFill>
                <a:latin typeface="Georgia" pitchFamily="18" charset="0"/>
              </a:rPr>
              <a:t>Мы разные – </a:t>
            </a:r>
            <a:br>
              <a:rPr lang="ru-RU" sz="4400" b="1" smtClean="0">
                <a:solidFill>
                  <a:srgbClr val="3D14EA"/>
                </a:solidFill>
                <a:latin typeface="Georgia" pitchFamily="18" charset="0"/>
              </a:rPr>
            </a:br>
            <a:r>
              <a:rPr lang="ru-RU" sz="4400" b="1" smtClean="0">
                <a:solidFill>
                  <a:srgbClr val="3D14EA"/>
                </a:solidFill>
                <a:latin typeface="Georgia" pitchFamily="18" charset="0"/>
              </a:rPr>
              <a:t> – в этом наше богатство.</a:t>
            </a:r>
            <a:br>
              <a:rPr lang="ru-RU" sz="4400" b="1" smtClean="0">
                <a:solidFill>
                  <a:srgbClr val="3D14EA"/>
                </a:solidFill>
                <a:latin typeface="Georgia" pitchFamily="18" charset="0"/>
              </a:rPr>
            </a:br>
            <a:r>
              <a:rPr lang="ru-RU" sz="4400" b="1" smtClean="0">
                <a:solidFill>
                  <a:srgbClr val="3D14EA"/>
                </a:solidFill>
                <a:latin typeface="Georgia" pitchFamily="18" charset="0"/>
              </a:rPr>
              <a:t>Мы вместе – </a:t>
            </a:r>
            <a:br>
              <a:rPr lang="ru-RU" sz="4400" b="1" smtClean="0">
                <a:solidFill>
                  <a:srgbClr val="3D14EA"/>
                </a:solidFill>
                <a:latin typeface="Georgia" pitchFamily="18" charset="0"/>
              </a:rPr>
            </a:br>
            <a:r>
              <a:rPr lang="ru-RU" sz="4400" b="1" smtClean="0">
                <a:solidFill>
                  <a:srgbClr val="3D14EA"/>
                </a:solidFill>
                <a:latin typeface="Georgia" pitchFamily="18" charset="0"/>
              </a:rPr>
              <a:t>– в этом наша сила</a:t>
            </a:r>
            <a:endParaRPr lang="ru-RU" smtClean="0"/>
          </a:p>
        </p:txBody>
      </p:sp>
      <p:pic>
        <p:nvPicPr>
          <p:cNvPr id="4" name="Picture 3" descr="D:\WINDOWS\Users\Aida\Рабочий стол\МОЯ лаборатория\ШАБЛОНЫ\Children _irstock\Children _irstock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0" y="3571875"/>
            <a:ext cx="3357563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1042988" y="981075"/>
            <a:ext cx="6985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pic>
        <p:nvPicPr>
          <p:cNvPr id="51203" name="Picture 3" descr="H:\Documents and Settings\Aida\Рабочий стол\Рисунок6.jpg"/>
          <p:cNvPicPr>
            <a:picLocks noChangeAspect="1" noChangeArrowheads="1"/>
          </p:cNvPicPr>
          <p:nvPr/>
        </p:nvPicPr>
        <p:blipFill>
          <a:blip r:embed="rId2">
            <a:lum bright="16000"/>
          </a:blip>
          <a:srcRect/>
          <a:stretch>
            <a:fillRect/>
          </a:stretch>
        </p:blipFill>
        <p:spPr bwMode="auto">
          <a:xfrm>
            <a:off x="1857375" y="642938"/>
            <a:ext cx="5429250" cy="500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Прямоугольник 6"/>
          <p:cNvSpPr>
            <a:spLocks noChangeArrowheads="1"/>
          </p:cNvSpPr>
          <p:nvPr/>
        </p:nvSpPr>
        <p:spPr bwMode="auto">
          <a:xfrm>
            <a:off x="2357438" y="357188"/>
            <a:ext cx="42941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C00000"/>
                </a:solidFill>
              </a:rPr>
              <a:t>Мы строим культуру мира.</a:t>
            </a: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214313" y="5500688"/>
            <a:ext cx="86439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>
                <a:solidFill>
                  <a:srgbClr val="003399"/>
                </a:solidFill>
                <a:cs typeface="Times New Roman" pitchFamily="18" charset="0"/>
              </a:rPr>
              <a:t>Мы больше получим, чем отдадим, если будем чаще вспоминать про то, что нас соединяет, про то, что человек становится Человеком только благодаря другому человеку.</a:t>
            </a:r>
            <a:endParaRPr lang="ru-RU" sz="2000">
              <a:solidFill>
                <a:srgbClr val="003399"/>
              </a:solidFill>
            </a:endParaRPr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003399"/>
                </a:solidFill>
                <a:latin typeface="Arial Narrow" pitchFamily="34" charset="0"/>
              </a:rPr>
              <a:t>Международные соглашения, </a:t>
            </a:r>
            <a:br>
              <a:rPr lang="ru-RU" sz="3200" b="1" smtClean="0">
                <a:solidFill>
                  <a:srgbClr val="003399"/>
                </a:solidFill>
                <a:latin typeface="Arial Narrow" pitchFamily="34" charset="0"/>
              </a:rPr>
            </a:br>
            <a:r>
              <a:rPr lang="ru-RU" sz="3200" b="1" smtClean="0">
                <a:solidFill>
                  <a:srgbClr val="003399"/>
                </a:solidFill>
                <a:latin typeface="Arial Narrow" pitchFamily="34" charset="0"/>
              </a:rPr>
              <a:t>в которых раскрываются </a:t>
            </a:r>
            <a:br>
              <a:rPr lang="ru-RU" sz="3200" b="1" smtClean="0">
                <a:solidFill>
                  <a:srgbClr val="003399"/>
                </a:solidFill>
                <a:latin typeface="Arial Narrow" pitchFamily="34" charset="0"/>
              </a:rPr>
            </a:br>
            <a:r>
              <a:rPr lang="ru-RU" sz="3200" b="1" smtClean="0">
                <a:solidFill>
                  <a:srgbClr val="003399"/>
                </a:solidFill>
                <a:latin typeface="Arial Narrow" pitchFamily="34" charset="0"/>
              </a:rPr>
              <a:t>основные понятия и принципы толерантности</a:t>
            </a:r>
            <a:endParaRPr lang="ru-RU" sz="3200" b="1" smtClean="0">
              <a:solidFill>
                <a:srgbClr val="003399"/>
              </a:solidFill>
            </a:endParaRP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5000"/>
              </a:lnSpc>
              <a:buFontTx/>
              <a:buAutoNum type="arabicPeriod"/>
            </a:pPr>
            <a:r>
              <a:rPr lang="ru-RU" sz="1800" b="1" smtClean="0">
                <a:solidFill>
                  <a:srgbClr val="0070C0"/>
                </a:solidFill>
              </a:rPr>
              <a:t>Декларация принципов толерантности ЮНЕСКО.</a:t>
            </a:r>
          </a:p>
          <a:p>
            <a:pPr>
              <a:lnSpc>
                <a:spcPct val="115000"/>
              </a:lnSpc>
              <a:buFontTx/>
              <a:buAutoNum type="arabicPeriod"/>
            </a:pPr>
            <a:r>
              <a:rPr lang="ru-RU" sz="1800" b="1" smtClean="0">
                <a:solidFill>
                  <a:srgbClr val="0070C0"/>
                </a:solidFill>
              </a:rPr>
              <a:t>Всеобщая декларация прав человека.</a:t>
            </a:r>
          </a:p>
          <a:p>
            <a:pPr>
              <a:lnSpc>
                <a:spcPct val="115000"/>
              </a:lnSpc>
              <a:buFontTx/>
              <a:buAutoNum type="arabicPeriod"/>
            </a:pPr>
            <a:r>
              <a:rPr lang="ru-RU" sz="1800" b="1" smtClean="0">
                <a:solidFill>
                  <a:srgbClr val="0070C0"/>
                </a:solidFill>
              </a:rPr>
              <a:t>Международный пакт о гражданских и политических</a:t>
            </a:r>
          </a:p>
          <a:p>
            <a:pPr>
              <a:lnSpc>
                <a:spcPct val="115000"/>
              </a:lnSpc>
            </a:pPr>
            <a:r>
              <a:rPr lang="ru-RU" sz="1800" b="1" smtClean="0">
                <a:solidFill>
                  <a:srgbClr val="0070C0"/>
                </a:solidFill>
              </a:rPr>
              <a:t>     правах.</a:t>
            </a:r>
          </a:p>
          <a:p>
            <a:pPr>
              <a:lnSpc>
                <a:spcPct val="115000"/>
              </a:lnSpc>
              <a:buFont typeface="Arial" pitchFamily="34" charset="0"/>
              <a:buNone/>
            </a:pPr>
            <a:r>
              <a:rPr lang="ru-RU" sz="1800" b="1" smtClean="0">
                <a:solidFill>
                  <a:srgbClr val="0070C0"/>
                </a:solidFill>
              </a:rPr>
              <a:t>4.  Международная конвенция о ликвидации всех форм</a:t>
            </a:r>
          </a:p>
          <a:p>
            <a:pPr>
              <a:lnSpc>
                <a:spcPct val="115000"/>
              </a:lnSpc>
            </a:pPr>
            <a:r>
              <a:rPr lang="ru-RU" sz="1800" b="1" smtClean="0">
                <a:solidFill>
                  <a:srgbClr val="0070C0"/>
                </a:solidFill>
              </a:rPr>
              <a:t>     расовой дискриминации.</a:t>
            </a:r>
          </a:p>
          <a:p>
            <a:pPr>
              <a:lnSpc>
                <a:spcPct val="115000"/>
              </a:lnSpc>
              <a:buFontTx/>
              <a:buAutoNum type="arabicPeriod" startAt="5"/>
            </a:pPr>
            <a:r>
              <a:rPr lang="ru-RU" sz="1800" b="1" smtClean="0">
                <a:solidFill>
                  <a:srgbClr val="0070C0"/>
                </a:solidFill>
              </a:rPr>
              <a:t>Конвенция о предупреждении преступления геноцида и</a:t>
            </a:r>
          </a:p>
          <a:p>
            <a:pPr>
              <a:lnSpc>
                <a:spcPct val="115000"/>
              </a:lnSpc>
            </a:pPr>
            <a:r>
              <a:rPr lang="ru-RU" sz="1800" b="1" smtClean="0">
                <a:solidFill>
                  <a:srgbClr val="0070C0"/>
                </a:solidFill>
              </a:rPr>
              <a:t>     наказании за него.</a:t>
            </a:r>
          </a:p>
          <a:p>
            <a:pPr>
              <a:lnSpc>
                <a:spcPct val="115000"/>
              </a:lnSpc>
              <a:buFontTx/>
              <a:buAutoNum type="arabicPeriod" startAt="6"/>
            </a:pPr>
            <a:r>
              <a:rPr lang="ru-RU" sz="1800" b="1" smtClean="0">
                <a:solidFill>
                  <a:srgbClr val="0070C0"/>
                </a:solidFill>
              </a:rPr>
              <a:t>Конвенция о правах ребёнка.</a:t>
            </a:r>
          </a:p>
          <a:p>
            <a:pPr>
              <a:lnSpc>
                <a:spcPct val="115000"/>
              </a:lnSpc>
              <a:buFontTx/>
              <a:buAutoNum type="arabicPeriod" startAt="6"/>
            </a:pPr>
            <a:r>
              <a:rPr lang="ru-RU" sz="1800" b="1" smtClean="0">
                <a:solidFill>
                  <a:srgbClr val="0070C0"/>
                </a:solidFill>
              </a:rPr>
              <a:t>Декларация о ликвидации всех форм нетерпимости и</a:t>
            </a:r>
          </a:p>
          <a:p>
            <a:pPr>
              <a:lnSpc>
                <a:spcPct val="115000"/>
              </a:lnSpc>
            </a:pPr>
            <a:r>
              <a:rPr lang="ru-RU" sz="1800" b="1" smtClean="0">
                <a:solidFill>
                  <a:srgbClr val="0070C0"/>
                </a:solidFill>
              </a:rPr>
              <a:t>     дискриминации на основе религиозных убеждений.</a:t>
            </a:r>
          </a:p>
          <a:p>
            <a:pPr>
              <a:lnSpc>
                <a:spcPct val="115000"/>
              </a:lnSpc>
              <a:buFontTx/>
              <a:buAutoNum type="arabicPeriod" startAt="8"/>
            </a:pPr>
            <a:r>
              <a:rPr lang="ru-RU" sz="1800" b="1" smtClean="0">
                <a:solidFill>
                  <a:srgbClr val="0070C0"/>
                </a:solidFill>
              </a:rPr>
              <a:t>Декларация о правах лиц, принадлежащих к национальным</a:t>
            </a:r>
          </a:p>
          <a:p>
            <a:pPr>
              <a:lnSpc>
                <a:spcPct val="115000"/>
              </a:lnSpc>
            </a:pPr>
            <a:r>
              <a:rPr lang="ru-RU" sz="1800" b="1" smtClean="0">
                <a:solidFill>
                  <a:srgbClr val="0070C0"/>
                </a:solidFill>
              </a:rPr>
              <a:t>     или этническим, религиозным или языковым меньшинствам.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300"/>
          </a:xfrm>
        </p:spPr>
        <p:txBody>
          <a:bodyPr/>
          <a:lstStyle/>
          <a:p>
            <a:r>
              <a:rPr lang="ru-RU" sz="2400" b="1" smtClean="0">
                <a:solidFill>
                  <a:srgbClr val="336699"/>
                </a:solidFill>
              </a:rPr>
              <a:t>Договор учеников класса</a:t>
            </a:r>
            <a:r>
              <a:rPr lang="ru-RU" sz="2400" smtClean="0">
                <a:solidFill>
                  <a:srgbClr val="336699"/>
                </a:solidFill>
              </a:rPr>
              <a:t/>
            </a:r>
            <a:br>
              <a:rPr lang="ru-RU" sz="2400" smtClean="0">
                <a:solidFill>
                  <a:srgbClr val="336699"/>
                </a:solidFill>
              </a:rPr>
            </a:br>
            <a:r>
              <a:rPr lang="ru-RU" sz="1600" smtClean="0">
                <a:solidFill>
                  <a:srgbClr val="336699"/>
                </a:solidFill>
              </a:rPr>
              <a:t>одной из школ Новой Зеландии</a:t>
            </a:r>
            <a:r>
              <a:rPr lang="ru-RU" sz="2000" smtClean="0">
                <a:solidFill>
                  <a:srgbClr val="336699"/>
                </a:solidFill>
              </a:rPr>
              <a:t>  </a:t>
            </a:r>
            <a:br>
              <a:rPr lang="ru-RU" sz="2000" smtClean="0">
                <a:solidFill>
                  <a:srgbClr val="336699"/>
                </a:solidFill>
              </a:rPr>
            </a:br>
            <a:r>
              <a:rPr lang="ru-RU" sz="2000" smtClean="0">
                <a:solidFill>
                  <a:srgbClr val="336699"/>
                </a:solidFill>
              </a:rPr>
              <a:t>«</a:t>
            </a:r>
            <a:r>
              <a:rPr lang="ru-RU" sz="2000" b="1" smtClean="0">
                <a:solidFill>
                  <a:srgbClr val="336699"/>
                </a:solidFill>
              </a:rPr>
              <a:t>О принципах толерантности </a:t>
            </a:r>
            <a:br>
              <a:rPr lang="ru-RU" sz="2000" b="1" smtClean="0">
                <a:solidFill>
                  <a:srgbClr val="336699"/>
                </a:solidFill>
              </a:rPr>
            </a:br>
            <a:r>
              <a:rPr lang="ru-RU" sz="2000" b="1" smtClean="0">
                <a:solidFill>
                  <a:srgbClr val="336699"/>
                </a:solidFill>
              </a:rPr>
              <a:t>друг к другу»</a:t>
            </a:r>
            <a:endParaRPr lang="ru-RU" sz="200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ru-RU" b="1" dirty="0" smtClean="0">
                <a:solidFill>
                  <a:srgbClr val="990000"/>
                </a:solidFill>
              </a:rPr>
              <a:t>Я имею право на счастье и доброе отношение в этом классе.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ru-RU" b="1" dirty="0" smtClean="0">
                <a:solidFill>
                  <a:srgbClr val="990000"/>
                </a:solidFill>
              </a:rPr>
              <a:t>Я имею право быть самим собой в классе.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ru-RU" b="1" dirty="0" smtClean="0">
                <a:solidFill>
                  <a:srgbClr val="990000"/>
                </a:solidFill>
              </a:rPr>
              <a:t>Я имею право на безопасность в классе.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ru-RU" b="1" dirty="0" smtClean="0">
                <a:solidFill>
                  <a:srgbClr val="990000"/>
                </a:solidFill>
              </a:rPr>
              <a:t>Я имею право слушать и быть услышанным.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ru-RU" b="1" dirty="0" smtClean="0">
                <a:solidFill>
                  <a:srgbClr val="990000"/>
                </a:solidFill>
              </a:rPr>
              <a:t>Я имею право познавать себя в классе.</a:t>
            </a:r>
          </a:p>
          <a:p>
            <a:pPr>
              <a:buFont typeface="Arial" pitchFamily="34" charset="0"/>
              <a:buNone/>
              <a:defRPr/>
            </a:pPr>
            <a:r>
              <a:rPr lang="ru-RU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Что бы вы добавили в этот договор?</a:t>
            </a:r>
          </a:p>
          <a:p>
            <a:pPr>
              <a:buFont typeface="Arial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Содержимое 2"/>
          <p:cNvSpPr>
            <a:spLocks noGrp="1"/>
          </p:cNvSpPr>
          <p:nvPr>
            <p:ph idx="1"/>
          </p:nvPr>
        </p:nvSpPr>
        <p:spPr>
          <a:xfrm>
            <a:off x="214313" y="428625"/>
            <a:ext cx="8643937" cy="60007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2400" b="1" smtClean="0">
                <a:solidFill>
                  <a:srgbClr val="0000FF"/>
                </a:solidFill>
                <a:latin typeface="Comic Sans MS" pitchFamily="66" charset="0"/>
              </a:rPr>
              <a:t>Я пришел в этот мир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>
                <a:solidFill>
                  <a:srgbClr val="0000FF"/>
                </a:solidFill>
                <a:latin typeface="Comic Sans MS" pitchFamily="66" charset="0"/>
              </a:rPr>
              <a:t>  Не для того, чтобы оправдать твои надежды,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>
                <a:solidFill>
                  <a:srgbClr val="0000FF"/>
                </a:solidFill>
                <a:latin typeface="Comic Sans MS" pitchFamily="66" charset="0"/>
              </a:rPr>
              <a:t>  Не для того, чтобы соответствовать твоим  ожиданиям.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>
                <a:solidFill>
                  <a:srgbClr val="0000FF"/>
                </a:solidFill>
                <a:latin typeface="Comic Sans MS" pitchFamily="66" charset="0"/>
              </a:rPr>
              <a:t>  И ты пришел в этот мир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>
                <a:solidFill>
                  <a:srgbClr val="0000FF"/>
                </a:solidFill>
                <a:latin typeface="Comic Sans MS" pitchFamily="66" charset="0"/>
              </a:rPr>
              <a:t>  Не для того, чтобы соответствовать моим ожиданиям,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>
                <a:solidFill>
                  <a:srgbClr val="0000FF"/>
                </a:solidFill>
                <a:latin typeface="Comic Sans MS" pitchFamily="66" charset="0"/>
              </a:rPr>
              <a:t>  Не для того, чтобы отвечать моим интересам,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>
                <a:solidFill>
                  <a:srgbClr val="0000FF"/>
                </a:solidFill>
                <a:latin typeface="Comic Sans MS" pitchFamily="66" charset="0"/>
              </a:rPr>
              <a:t>  Не для того, чтобы оправдать мои надежды.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>
                <a:solidFill>
                  <a:srgbClr val="0000FF"/>
                </a:solidFill>
                <a:latin typeface="Comic Sans MS" pitchFamily="66" charset="0"/>
              </a:rPr>
              <a:t>  Потому что </a:t>
            </a:r>
            <a:r>
              <a:rPr lang="ru-RU" b="1" smtClean="0">
                <a:solidFill>
                  <a:srgbClr val="990000"/>
                </a:solidFill>
                <a:latin typeface="Comic Sans MS" pitchFamily="66" charset="0"/>
              </a:rPr>
              <a:t>я – это я, а ты – это ты</a:t>
            </a:r>
            <a:r>
              <a:rPr lang="ru-RU" sz="2400" b="1" smtClean="0">
                <a:solidFill>
                  <a:srgbClr val="0000FF"/>
                </a:solidFill>
                <a:latin typeface="Comic Sans MS" pitchFamily="66" charset="0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>
                <a:solidFill>
                  <a:srgbClr val="0000FF"/>
                </a:solidFill>
                <a:latin typeface="Comic Sans MS" pitchFamily="66" charset="0"/>
              </a:rPr>
              <a:t>  Но если </a:t>
            </a:r>
            <a:r>
              <a:rPr lang="ru-RU" sz="2400" b="1" smtClean="0">
                <a:solidFill>
                  <a:srgbClr val="990000"/>
                </a:solidFill>
                <a:latin typeface="Comic Sans MS" pitchFamily="66" charset="0"/>
              </a:rPr>
              <a:t>мы встретились и поняли друг друга – </a:t>
            </a:r>
            <a:r>
              <a:rPr lang="ru-RU" sz="2400" b="1" smtClean="0">
                <a:solidFill>
                  <a:srgbClr val="0000FF"/>
                </a:solidFill>
                <a:latin typeface="Comic Sans MS" pitchFamily="66" charset="0"/>
              </a:rPr>
              <a:t>то</a:t>
            </a:r>
            <a:r>
              <a:rPr lang="ru-RU" sz="2400" b="1" smtClean="0">
                <a:solidFill>
                  <a:srgbClr val="990000"/>
                </a:solidFill>
                <a:latin typeface="Comic Sans MS" pitchFamily="66" charset="0"/>
              </a:rPr>
              <a:t> это прекрасно!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>
                <a:solidFill>
                  <a:srgbClr val="0000FF"/>
                </a:solidFill>
                <a:latin typeface="Comic Sans MS" pitchFamily="66" charset="0"/>
              </a:rPr>
              <a:t>  А если нет – ну что ж, ничего не поделаешь.</a:t>
            </a:r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:\Documents and Settings\Aida\Рабочий стол\толерантность\toleran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2663" y="357188"/>
            <a:ext cx="4867275" cy="464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Прямоугольник 1"/>
          <p:cNvSpPr>
            <a:spLocks noChangeArrowheads="1"/>
          </p:cNvSpPr>
          <p:nvPr/>
        </p:nvSpPr>
        <p:spPr bwMode="auto">
          <a:xfrm>
            <a:off x="285750" y="5143500"/>
            <a:ext cx="8572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3399"/>
                </a:solidFill>
                <a:cs typeface="Times New Roman" pitchFamily="18" charset="0"/>
              </a:rPr>
              <a:t>Наша земля – это место, где мы можем любить друг друга, соблюдать традиции и продолжать  историю Планеты Толерантности.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7D0401"/>
                </a:solidFill>
              </a:rPr>
              <a:t>ТОЛЕРАНТНОСТЬ -</a:t>
            </a:r>
            <a:endParaRPr lang="ru-RU" smtClean="0"/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z="4000" b="1" smtClean="0">
                <a:solidFill>
                  <a:srgbClr val="7D0401"/>
                </a:solidFill>
                <a:latin typeface="Times New Roman" pitchFamily="18" charset="0"/>
              </a:rPr>
              <a:t>-это умение жить </a:t>
            </a:r>
          </a:p>
          <a:p>
            <a:pPr eaLnBrk="1" hangingPunct="1">
              <a:buFontTx/>
              <a:buNone/>
            </a:pPr>
            <a:r>
              <a:rPr lang="ru-RU" sz="4000" b="1" smtClean="0">
                <a:solidFill>
                  <a:srgbClr val="7D0401"/>
                </a:solidFill>
                <a:latin typeface="Times New Roman" pitchFamily="18" charset="0"/>
              </a:rPr>
              <a:t>         в мире непохожих 			                                         идей и людей</a:t>
            </a:r>
          </a:p>
          <a:p>
            <a:endParaRPr lang="ru-RU" smtClean="0"/>
          </a:p>
        </p:txBody>
      </p:sp>
      <p:pic>
        <p:nvPicPr>
          <p:cNvPr id="2662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3929063"/>
            <a:ext cx="18478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5" y="4572000"/>
            <a:ext cx="18478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0000FF"/>
                </a:solidFill>
              </a:rPr>
              <a:t>ТОЛЕРАНТНОСТЬ-</a:t>
            </a:r>
            <a:endParaRPr lang="ru-RU" smtClean="0"/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z="4000" b="1" smtClean="0">
                <a:solidFill>
                  <a:srgbClr val="0000FF"/>
                </a:solidFill>
                <a:latin typeface="Comic Sans MS" pitchFamily="66" charset="0"/>
              </a:rPr>
              <a:t>-это единство </a:t>
            </a:r>
          </a:p>
          <a:p>
            <a:pPr algn="ctr" eaLnBrk="1" hangingPunct="1">
              <a:buFontTx/>
              <a:buNone/>
            </a:pPr>
            <a:r>
              <a:rPr lang="ru-RU" sz="4000" b="1" smtClean="0">
                <a:solidFill>
                  <a:srgbClr val="0000FF"/>
                </a:solidFill>
                <a:latin typeface="Comic Sans MS" pitchFamily="66" charset="0"/>
              </a:rPr>
              <a:t>    в разнообразии</a:t>
            </a:r>
          </a:p>
          <a:p>
            <a:endParaRPr lang="ru-RU" smtClean="0"/>
          </a:p>
        </p:txBody>
      </p:sp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357563"/>
            <a:ext cx="18478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13" y="4714875"/>
            <a:ext cx="18478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0" y="4214813"/>
            <a:ext cx="18478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Содержимое 2"/>
          <p:cNvSpPr>
            <a:spLocks noGrp="1"/>
          </p:cNvSpPr>
          <p:nvPr>
            <p:ph idx="1"/>
          </p:nvPr>
        </p:nvSpPr>
        <p:spPr>
          <a:xfrm>
            <a:off x="457200" y="428625"/>
            <a:ext cx="8229600" cy="569753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4400" b="1" smtClean="0">
                <a:solidFill>
                  <a:srgbClr val="7D0401"/>
                </a:solidFill>
                <a:latin typeface="Times New Roman" pitchFamily="18" charset="0"/>
              </a:rPr>
              <a:t>толерантность – </a:t>
            </a:r>
          </a:p>
          <a:p>
            <a:pPr algn="ctr" eaLnBrk="1" hangingPunct="1">
              <a:buFontTx/>
              <a:buNone/>
            </a:pPr>
            <a:r>
              <a:rPr lang="ru-RU" b="1" smtClean="0">
                <a:solidFill>
                  <a:srgbClr val="7D0401"/>
                </a:solidFill>
                <a:latin typeface="Times New Roman" pitchFamily="18" charset="0"/>
              </a:rPr>
              <a:t>	</a:t>
            </a:r>
          </a:p>
          <a:p>
            <a:pPr algn="ctr" eaLnBrk="1" hangingPunct="1">
              <a:buFontTx/>
              <a:buNone/>
            </a:pPr>
            <a:r>
              <a:rPr lang="ru-RU" sz="4000" b="1" smtClean="0">
                <a:solidFill>
                  <a:srgbClr val="7D0401"/>
                </a:solidFill>
                <a:latin typeface="Times New Roman" pitchFamily="18" charset="0"/>
              </a:rPr>
              <a:t>- это язык 	</a:t>
            </a:r>
          </a:p>
          <a:p>
            <a:pPr algn="ctr" eaLnBrk="1" hangingPunct="1">
              <a:buFontTx/>
              <a:buNone/>
            </a:pPr>
            <a:r>
              <a:rPr lang="ru-RU" sz="4000" b="1" smtClean="0">
                <a:solidFill>
                  <a:srgbClr val="7D0401"/>
                </a:solidFill>
                <a:latin typeface="Times New Roman" pitchFamily="18" charset="0"/>
              </a:rPr>
              <a:t>добрых дел и слов</a:t>
            </a:r>
            <a:endParaRPr lang="ru-RU" sz="4000" smtClean="0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357563"/>
            <a:ext cx="18478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5157788"/>
            <a:ext cx="18478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263" y="5157788"/>
            <a:ext cx="18478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04025" y="3357563"/>
            <a:ext cx="18478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8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5154612"/>
          </a:xfrm>
        </p:spPr>
        <p:txBody>
          <a:bodyPr/>
          <a:lstStyle/>
          <a:p>
            <a:r>
              <a:rPr lang="ru-RU" sz="3600" b="1" smtClean="0">
                <a:latin typeface="Century Schoolbook" pitchFamily="18" charset="0"/>
              </a:rPr>
              <a:t>«Теперь, когда мы научились летать</a:t>
            </a:r>
            <a:br>
              <a:rPr lang="ru-RU" sz="3600" b="1" smtClean="0">
                <a:latin typeface="Century Schoolbook" pitchFamily="18" charset="0"/>
              </a:rPr>
            </a:br>
            <a:r>
              <a:rPr lang="ru-RU" sz="3600" b="1" smtClean="0">
                <a:latin typeface="Century Schoolbook" pitchFamily="18" charset="0"/>
              </a:rPr>
              <a:t> по воздуху, как птицы, плавать под </a:t>
            </a:r>
            <a:br>
              <a:rPr lang="ru-RU" sz="3600" b="1" smtClean="0">
                <a:latin typeface="Century Schoolbook" pitchFamily="18" charset="0"/>
              </a:rPr>
            </a:br>
            <a:r>
              <a:rPr lang="ru-RU" sz="3600" b="1" smtClean="0">
                <a:latin typeface="Century Schoolbook" pitchFamily="18" charset="0"/>
              </a:rPr>
              <a:t>водой, как рыбы, нам не хватает </a:t>
            </a:r>
            <a:br>
              <a:rPr lang="ru-RU" sz="3600" b="1" smtClean="0">
                <a:latin typeface="Century Schoolbook" pitchFamily="18" charset="0"/>
              </a:rPr>
            </a:br>
            <a:r>
              <a:rPr lang="ru-RU" sz="3600" b="1" smtClean="0">
                <a:latin typeface="Century Schoolbook" pitchFamily="18" charset="0"/>
              </a:rPr>
              <a:t>                только одного:</a:t>
            </a:r>
            <a:br>
              <a:rPr lang="ru-RU" sz="3600" b="1" smtClean="0">
                <a:latin typeface="Century Schoolbook" pitchFamily="18" charset="0"/>
              </a:rPr>
            </a:br>
            <a:r>
              <a:rPr lang="ru-RU" sz="4000" b="1" smtClean="0">
                <a:latin typeface="Century Schoolbook" pitchFamily="18" charset="0"/>
              </a:rPr>
              <a:t>      </a:t>
            </a:r>
            <a:r>
              <a:rPr lang="ru-RU" b="1" smtClean="0">
                <a:solidFill>
                  <a:srgbClr val="FF0000"/>
                </a:solidFill>
                <a:latin typeface="Century Schoolbook" pitchFamily="18" charset="0"/>
              </a:rPr>
              <a:t>научиться жить на земле, </a:t>
            </a:r>
            <a:br>
              <a:rPr lang="ru-RU" b="1" smtClean="0">
                <a:solidFill>
                  <a:srgbClr val="FF0000"/>
                </a:solidFill>
                <a:latin typeface="Century Schoolbook" pitchFamily="18" charset="0"/>
              </a:rPr>
            </a:br>
            <a:r>
              <a:rPr lang="ru-RU" b="1" smtClean="0">
                <a:solidFill>
                  <a:srgbClr val="FF0000"/>
                </a:solidFill>
                <a:latin typeface="Century Schoolbook" pitchFamily="18" charset="0"/>
              </a:rPr>
              <a:t>                 как люди». </a:t>
            </a:r>
            <a:r>
              <a:rPr lang="ru-RU" b="1" smtClean="0">
                <a:solidFill>
                  <a:srgbClr val="FFFF00"/>
                </a:solidFill>
                <a:latin typeface="Century Schoolbook" pitchFamily="18" charset="0"/>
              </a:rPr>
              <a:t/>
            </a:r>
            <a:br>
              <a:rPr lang="ru-RU" b="1" smtClean="0">
                <a:solidFill>
                  <a:srgbClr val="FFFF00"/>
                </a:solidFill>
                <a:latin typeface="Century Schoolbook" pitchFamily="18" charset="0"/>
              </a:rPr>
            </a:br>
            <a:r>
              <a:rPr lang="ru-RU" smtClean="0">
                <a:solidFill>
                  <a:srgbClr val="FFFF00"/>
                </a:solidFill>
                <a:latin typeface="Century Schoolbook" pitchFamily="18" charset="0"/>
              </a:rPr>
              <a:t>                                         </a:t>
            </a:r>
            <a:r>
              <a:rPr lang="ru-RU" sz="4000" smtClean="0">
                <a:latin typeface="Century Schoolbook" pitchFamily="18" charset="0"/>
              </a:rPr>
              <a:t>Б. Шоу</a:t>
            </a:r>
            <a:r>
              <a:rPr lang="ru-RU" sz="4800" smtClean="0">
                <a:latin typeface="Century Schoolbook" pitchFamily="18" charset="0"/>
              </a:rPr>
              <a:t/>
            </a:r>
            <a:br>
              <a:rPr lang="ru-RU" sz="4800" smtClean="0">
                <a:latin typeface="Century Schoolbook" pitchFamily="18" charset="0"/>
              </a:rPr>
            </a:br>
            <a:endParaRPr lang="ru-RU" smtClean="0"/>
          </a:p>
        </p:txBody>
      </p:sp>
      <p:pic>
        <p:nvPicPr>
          <p:cNvPr id="5" name="Picture 6" descr="00002864"/>
          <p:cNvPicPr>
            <a:picLocks noChangeAspect="1" noChangeArrowheads="1"/>
          </p:cNvPicPr>
          <p:nvPr/>
        </p:nvPicPr>
        <p:blipFill>
          <a:blip r:embed="rId2"/>
          <a:srcRect t="19226" b="8687"/>
          <a:stretch>
            <a:fillRect/>
          </a:stretch>
        </p:blipFill>
        <p:spPr bwMode="auto">
          <a:xfrm>
            <a:off x="714375" y="3376613"/>
            <a:ext cx="3286125" cy="314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Содержимое 2"/>
          <p:cNvSpPr>
            <a:spLocks noGrp="1"/>
          </p:cNvSpPr>
          <p:nvPr>
            <p:ph idx="1"/>
          </p:nvPr>
        </p:nvSpPr>
        <p:spPr>
          <a:xfrm>
            <a:off x="0" y="500063"/>
            <a:ext cx="9144000" cy="5626100"/>
          </a:xfrm>
        </p:spPr>
        <p:txBody>
          <a:bodyPr/>
          <a:lstStyle/>
          <a:p>
            <a:r>
              <a:rPr lang="ru-RU" sz="2400" b="1" smtClean="0">
                <a:solidFill>
                  <a:srgbClr val="7030A0"/>
                </a:solidFill>
              </a:rPr>
              <a:t>На рубеже </a:t>
            </a:r>
            <a:r>
              <a:rPr lang="en-US" sz="2400" b="1" smtClean="0">
                <a:solidFill>
                  <a:srgbClr val="7030A0"/>
                </a:solidFill>
              </a:rPr>
              <a:t>XVIII – XIX </a:t>
            </a:r>
            <a:r>
              <a:rPr lang="ru-RU" sz="2400" b="1" smtClean="0">
                <a:solidFill>
                  <a:srgbClr val="7030A0"/>
                </a:solidFill>
              </a:rPr>
              <a:t>веков во Франции жил Талейран Перигор. Он отличался тем, что при разных правительствах оставался Министром иностранных дел. Это был человек, талантливый в умении учитывать настроения окружающих, уважительно к ним относиться, искать решение проблем без ущемления интересов других людей. И при этом сохранять свои собственные принципы, стремиться к тому, чтобы управлять ситуацией, а не слепо подчиняться обстоятельствам</a:t>
            </a:r>
            <a:r>
              <a:rPr lang="ru-RU" sz="2800" b="1" smtClean="0">
                <a:solidFill>
                  <a:srgbClr val="7030A0"/>
                </a:solidFill>
              </a:rPr>
              <a:t>.</a:t>
            </a:r>
            <a:endParaRPr lang="ru-RU" sz="2400" smtClean="0">
              <a:solidFill>
                <a:srgbClr val="7030A0"/>
              </a:solidFill>
            </a:endParaRPr>
          </a:p>
        </p:txBody>
      </p:sp>
      <p:pic>
        <p:nvPicPr>
          <p:cNvPr id="5123" name="Рисунок 2" descr="тал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1000" y="3571875"/>
            <a:ext cx="2579688" cy="306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8713" y="3786188"/>
            <a:ext cx="4030662" cy="239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H:\Documents and Settings\Aida\Рабочий стол\Рисунок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313" y="3714750"/>
            <a:ext cx="4143375" cy="281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42875" y="873125"/>
            <a:ext cx="8605838" cy="507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lvl="1" algn="just" eaLnBrk="0" hangingPunct="0"/>
            <a:r>
              <a:rPr lang="ru-RU" sz="2000" b="1">
                <a:solidFill>
                  <a:srgbClr val="003399"/>
                </a:solidFill>
              </a:rPr>
              <a:t>Французский язык – отношение, при котором допускается, что другие могут думать или действовать иначе, нежели ты сам;</a:t>
            </a:r>
          </a:p>
          <a:p>
            <a:pPr lvl="1" algn="just" eaLnBrk="0" hangingPunct="0"/>
            <a:endParaRPr lang="ru-RU" sz="1200" b="1">
              <a:solidFill>
                <a:srgbClr val="003399"/>
              </a:solidFill>
            </a:endParaRPr>
          </a:p>
          <a:p>
            <a:pPr lvl="1" algn="just" eaLnBrk="0" hangingPunct="0"/>
            <a:r>
              <a:rPr lang="ru-RU" sz="2000" b="1">
                <a:solidFill>
                  <a:srgbClr val="C00000"/>
                </a:solidFill>
              </a:rPr>
              <a:t>tolerance</a:t>
            </a:r>
            <a:r>
              <a:rPr lang="ru-RU" sz="2000" b="1">
                <a:solidFill>
                  <a:srgbClr val="003399"/>
                </a:solidFill>
              </a:rPr>
              <a:t> (английский) – готовность быть терпимым, снисходительность;</a:t>
            </a:r>
          </a:p>
          <a:p>
            <a:pPr lvl="1" algn="just" eaLnBrk="0" hangingPunct="0"/>
            <a:endParaRPr lang="ru-RU" sz="1200" b="1">
              <a:solidFill>
                <a:srgbClr val="003399"/>
              </a:solidFill>
            </a:endParaRPr>
          </a:p>
          <a:p>
            <a:pPr lvl="1" algn="just" eaLnBrk="0" hangingPunct="0"/>
            <a:r>
              <a:rPr lang="ru-RU" sz="2000" b="1">
                <a:solidFill>
                  <a:srgbClr val="C00000"/>
                </a:solidFill>
              </a:rPr>
              <a:t>терпимость</a:t>
            </a:r>
            <a:r>
              <a:rPr lang="ru-RU" sz="2000" b="1">
                <a:solidFill>
                  <a:srgbClr val="FF0000"/>
                </a:solidFill>
              </a:rPr>
              <a:t> </a:t>
            </a:r>
            <a:r>
              <a:rPr lang="ru-RU" sz="2000" b="1">
                <a:solidFill>
                  <a:srgbClr val="003399"/>
                </a:solidFill>
              </a:rPr>
              <a:t>(русский) – способность терпеть что-то или кого-то, быть выдержанным, выносливым, стойким, уметь мириться с существованием чего-либо, кого-либо, считаться с мнением других, быть снисходительным.</a:t>
            </a:r>
          </a:p>
          <a:p>
            <a:pPr lvl="1" algn="just" eaLnBrk="0" hangingPunct="0"/>
            <a:endParaRPr lang="ru-RU" sz="2000" b="1">
              <a:solidFill>
                <a:srgbClr val="003399"/>
              </a:solidFill>
            </a:endParaRPr>
          </a:p>
          <a:p>
            <a:pPr lvl="1" algn="just" eaLnBrk="0" hangingPunct="0"/>
            <a:endParaRPr lang="ru-RU" sz="2000" b="1">
              <a:solidFill>
                <a:srgbClr val="003399"/>
              </a:solidFill>
            </a:endParaRPr>
          </a:p>
          <a:p>
            <a:pPr lvl="1" algn="just" eaLnBrk="0" hangingPunct="0"/>
            <a:endParaRPr lang="ru-RU" sz="2000" b="1">
              <a:solidFill>
                <a:srgbClr val="003399"/>
              </a:solidFill>
            </a:endParaRPr>
          </a:p>
          <a:p>
            <a:pPr lvl="1" algn="just" eaLnBrk="0" hangingPunct="0"/>
            <a:endParaRPr lang="ru-RU" sz="2000" b="1">
              <a:solidFill>
                <a:srgbClr val="003399"/>
              </a:solidFill>
            </a:endParaRPr>
          </a:p>
          <a:p>
            <a:pPr lvl="1" algn="just" eaLnBrk="0" hangingPunct="0"/>
            <a:endParaRPr lang="ru-RU" sz="2000" b="1">
              <a:solidFill>
                <a:srgbClr val="003399"/>
              </a:solidFill>
            </a:endParaRPr>
          </a:p>
          <a:p>
            <a:pPr lvl="1" algn="just" eaLnBrk="0" hangingPunct="0"/>
            <a:endParaRPr lang="ru-RU" sz="2000" b="1">
              <a:solidFill>
                <a:srgbClr val="003399"/>
              </a:solidFill>
            </a:endParaRPr>
          </a:p>
          <a:p>
            <a:pPr lvl="1" algn="just" eaLnBrk="0" hangingPunct="0"/>
            <a:endParaRPr lang="ru-RU" sz="2000" b="1">
              <a:solidFill>
                <a:srgbClr val="003399"/>
              </a:solidFill>
            </a:endParaRPr>
          </a:p>
        </p:txBody>
      </p:sp>
      <p:sp>
        <p:nvSpPr>
          <p:cNvPr id="6149" name="Прямоугольник 4"/>
          <p:cNvSpPr>
            <a:spLocks noChangeArrowheads="1"/>
          </p:cNvSpPr>
          <p:nvPr/>
        </p:nvSpPr>
        <p:spPr bwMode="auto">
          <a:xfrm>
            <a:off x="2643188" y="357188"/>
            <a:ext cx="42751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C00000"/>
                </a:solidFill>
              </a:rPr>
              <a:t>Что  такое толерантность?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Содержимое 2"/>
          <p:cNvSpPr>
            <a:spLocks noGrp="1"/>
          </p:cNvSpPr>
          <p:nvPr>
            <p:ph idx="1"/>
          </p:nvPr>
        </p:nvSpPr>
        <p:spPr>
          <a:xfrm>
            <a:off x="214313" y="500063"/>
            <a:ext cx="8472487" cy="60007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ru-RU" sz="2400" b="1" i="1" smtClean="0">
                <a:solidFill>
                  <a:srgbClr val="2A2A2A"/>
                </a:solidFill>
              </a:rPr>
              <a:t>     Определение  слова </a:t>
            </a:r>
            <a:r>
              <a:rPr lang="ru-RU" sz="2400" b="1" i="1" smtClean="0">
                <a:solidFill>
                  <a:srgbClr val="0000FF"/>
                </a:solidFill>
              </a:rPr>
              <a:t>«толерантность»</a:t>
            </a:r>
            <a:r>
              <a:rPr lang="ru-RU" sz="2400" b="1" i="1" smtClean="0">
                <a:solidFill>
                  <a:srgbClr val="2A2A2A"/>
                </a:solidFill>
              </a:rPr>
              <a:t> на разных языках земного шара звучит по-разному:</a:t>
            </a:r>
          </a:p>
          <a:p>
            <a:pPr eaLnBrk="1" hangingPunct="1">
              <a:lnSpc>
                <a:spcPct val="90000"/>
              </a:lnSpc>
            </a:pPr>
            <a:endParaRPr lang="ru-RU" sz="2400" b="1" smtClean="0">
              <a:solidFill>
                <a:srgbClr val="2A2A2A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solidFill>
                  <a:srgbClr val="2A2A2A"/>
                </a:solidFill>
              </a:rPr>
              <a:t>   </a:t>
            </a:r>
            <a:r>
              <a:rPr lang="ru-RU" sz="2400" b="1" u="sng" smtClean="0">
                <a:solidFill>
                  <a:srgbClr val="2A2A2A"/>
                </a:solidFill>
              </a:rPr>
              <a:t>В </a:t>
            </a:r>
            <a:r>
              <a:rPr lang="ru-RU" sz="2400" b="1" u="sng" smtClean="0">
                <a:solidFill>
                  <a:srgbClr val="0000FF"/>
                </a:solidFill>
              </a:rPr>
              <a:t>испанском языке</a:t>
            </a:r>
            <a:r>
              <a:rPr lang="ru-RU" sz="2400" b="1" u="sng" smtClean="0">
                <a:solidFill>
                  <a:srgbClr val="2A2A2A"/>
                </a:solidFill>
              </a:rPr>
              <a:t> </a:t>
            </a:r>
            <a:r>
              <a:rPr lang="ru-RU" sz="2400" b="1" smtClean="0">
                <a:solidFill>
                  <a:srgbClr val="2A2A2A"/>
                </a:solidFill>
              </a:rPr>
              <a:t>оно означает способность признавать отличные от своих собственных идей или мнения, нежели ты сам.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solidFill>
                  <a:srgbClr val="2A2A2A"/>
                </a:solidFill>
              </a:rPr>
              <a:t>    </a:t>
            </a:r>
            <a:r>
              <a:rPr lang="ru-RU" sz="2400" b="1" u="sng" smtClean="0">
                <a:solidFill>
                  <a:srgbClr val="2A2A2A"/>
                </a:solidFill>
              </a:rPr>
              <a:t>В </a:t>
            </a:r>
            <a:r>
              <a:rPr lang="ru-RU" sz="2400" b="1" u="sng" smtClean="0">
                <a:solidFill>
                  <a:srgbClr val="0000FF"/>
                </a:solidFill>
              </a:rPr>
              <a:t>английском</a:t>
            </a:r>
            <a:r>
              <a:rPr lang="ru-RU" sz="2400" b="1" smtClean="0">
                <a:solidFill>
                  <a:srgbClr val="2A2A2A"/>
                </a:solidFill>
              </a:rPr>
              <a:t> – готовность быть терпимым, снисходительным.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solidFill>
                  <a:srgbClr val="2A2A2A"/>
                </a:solidFill>
              </a:rPr>
              <a:t>    </a:t>
            </a:r>
            <a:r>
              <a:rPr lang="ru-RU" sz="2400" b="1" u="sng" smtClean="0">
                <a:solidFill>
                  <a:srgbClr val="2A2A2A"/>
                </a:solidFill>
              </a:rPr>
              <a:t>В </a:t>
            </a:r>
            <a:r>
              <a:rPr lang="ru-RU" sz="2400" b="1" u="sng" smtClean="0">
                <a:solidFill>
                  <a:srgbClr val="0000FF"/>
                </a:solidFill>
              </a:rPr>
              <a:t>китайском</a:t>
            </a:r>
            <a:r>
              <a:rPr lang="ru-RU" sz="2400" b="1" smtClean="0">
                <a:solidFill>
                  <a:srgbClr val="2A2A2A"/>
                </a:solidFill>
              </a:rPr>
              <a:t> – позволять , принимать, быть по отношению к другим великодушным.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solidFill>
                  <a:srgbClr val="2A2A2A"/>
                </a:solidFill>
              </a:rPr>
              <a:t>    </a:t>
            </a:r>
            <a:r>
              <a:rPr lang="ru-RU" sz="2400" b="1" u="sng" smtClean="0">
                <a:solidFill>
                  <a:srgbClr val="2A2A2A"/>
                </a:solidFill>
              </a:rPr>
              <a:t>В </a:t>
            </a:r>
            <a:r>
              <a:rPr lang="ru-RU" sz="2400" b="1" u="sng" smtClean="0">
                <a:solidFill>
                  <a:srgbClr val="0000FF"/>
                </a:solidFill>
              </a:rPr>
              <a:t>арабском</a:t>
            </a:r>
            <a:r>
              <a:rPr lang="ru-RU" sz="2400" b="1" smtClean="0">
                <a:solidFill>
                  <a:srgbClr val="0000FF"/>
                </a:solidFill>
              </a:rPr>
              <a:t> </a:t>
            </a:r>
            <a:r>
              <a:rPr lang="ru-RU" sz="2400" b="1" smtClean="0">
                <a:solidFill>
                  <a:srgbClr val="2A2A2A"/>
                </a:solidFill>
              </a:rPr>
              <a:t>– прощение,  снисходительность, мягкость, милосердие, сострадание, благосклонность, терпение, расположение к другим.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solidFill>
                  <a:srgbClr val="2A2A2A"/>
                </a:solidFill>
              </a:rPr>
              <a:t>    </a:t>
            </a:r>
            <a:r>
              <a:rPr lang="ru-RU" sz="2400" b="1" u="sng" smtClean="0">
                <a:solidFill>
                  <a:srgbClr val="2A2A2A"/>
                </a:solidFill>
              </a:rPr>
              <a:t>В </a:t>
            </a:r>
            <a:r>
              <a:rPr lang="ru-RU" sz="2400" b="1" u="sng" smtClean="0">
                <a:solidFill>
                  <a:srgbClr val="0000FF"/>
                </a:solidFill>
              </a:rPr>
              <a:t>русском</a:t>
            </a:r>
            <a:r>
              <a:rPr lang="ru-RU" sz="2400" b="1" smtClean="0">
                <a:solidFill>
                  <a:srgbClr val="2A2A2A"/>
                </a:solidFill>
              </a:rPr>
              <a:t> – способность терпеть что-то или кого-то (быть выдержанным, выносливым, стойким, уметь мириться с существованием)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2"/>
          <p:cNvSpPr>
            <a:spLocks noChangeArrowheads="1"/>
          </p:cNvSpPr>
          <p:nvPr/>
        </p:nvSpPr>
        <p:spPr bwMode="auto">
          <a:xfrm>
            <a:off x="285750" y="3995738"/>
            <a:ext cx="8572500" cy="247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>
                <a:solidFill>
                  <a:srgbClr val="003399"/>
                </a:solidFill>
              </a:rPr>
              <a:t>«…Толерантность означает уважение, принятие и правильное понимание богатого многообразия культур нашего мира, наших форм самовыражения и способов проявлений человеческой индивидуальности. Толерантность - это обязанность способствовать утверждению прав человека,.. демократии и правопорядка…» </a:t>
            </a:r>
          </a:p>
          <a:p>
            <a:pPr algn="r"/>
            <a:r>
              <a:rPr lang="ru-RU" i="1">
                <a:solidFill>
                  <a:srgbClr val="003399"/>
                </a:solidFill>
              </a:rPr>
              <a:t>(Декларация принципов толерантности, утвержденная резолюцией 5.61 Генеральной конференции ЮНЕСКО от 16 ноября 1995 года)</a:t>
            </a:r>
          </a:p>
        </p:txBody>
      </p:sp>
      <p:pic>
        <p:nvPicPr>
          <p:cNvPr id="819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38" y="642938"/>
            <a:ext cx="5143500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Прямоугольник 3"/>
          <p:cNvSpPr>
            <a:spLocks noChangeArrowheads="1"/>
          </p:cNvSpPr>
          <p:nvPr/>
        </p:nvSpPr>
        <p:spPr bwMode="auto">
          <a:xfrm>
            <a:off x="2857500" y="214313"/>
            <a:ext cx="33448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C00000"/>
                </a:solidFill>
              </a:rPr>
              <a:t>Толерантность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H:\Documents and Settings\Aida\Рабочий стол\Рисунок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0" y="4286250"/>
            <a:ext cx="2381250" cy="214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0" y="500063"/>
            <a:ext cx="5286375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928688" y="4071938"/>
            <a:ext cx="7073900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152352" bIns="38088" anchor="ctr">
            <a:spAutoFit/>
          </a:bodyPr>
          <a:lstStyle/>
          <a:p>
            <a:pPr eaLnBrk="0" hangingPunct="0">
              <a:defRPr/>
            </a:pP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Толерантность - это дружба</a:t>
            </a:r>
            <a:r>
              <a:rPr lang="ru-RU" sz="32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355600" y="714375"/>
            <a:ext cx="69802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Толерантность - это милосердие.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427038" y="2214563"/>
            <a:ext cx="70834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ru-RU" sz="3200" b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Толерантность - это сострадание.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43063" y="3000375"/>
            <a:ext cx="6432550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Толерантность - это уважение.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214438" y="1500188"/>
            <a:ext cx="73723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ru-RU" sz="3200" b="1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Толерантность - это доброта души.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357188" y="5286375"/>
            <a:ext cx="63706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ru-RU" sz="32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Толерантность - это терпение.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5" grpId="0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63" y="857250"/>
            <a:ext cx="5688012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Прямоугольник 2"/>
          <p:cNvSpPr>
            <a:spLocks noChangeArrowheads="1"/>
          </p:cNvSpPr>
          <p:nvPr/>
        </p:nvSpPr>
        <p:spPr bwMode="auto">
          <a:xfrm>
            <a:off x="1285875" y="5000625"/>
            <a:ext cx="65008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003399"/>
                </a:solidFill>
              </a:rPr>
              <a:t>Толерантность - это гармония в многообразии.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52825" y="1676400"/>
            <a:ext cx="1857375" cy="142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800000"/>
                </a:solidFill>
              </a:rPr>
              <a:t>Tolerance</a:t>
            </a:r>
            <a:endParaRPr lang="ru-RU" sz="1400" b="1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1849</TotalTime>
  <Words>954</Words>
  <Application>Microsoft Office PowerPoint</Application>
  <PresentationFormat>On-screen Show (4:3)</PresentationFormat>
  <Paragraphs>122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Arial</vt:lpstr>
      <vt:lpstr>Calibri</vt:lpstr>
      <vt:lpstr>Georgia</vt:lpstr>
      <vt:lpstr>Century Schoolbook</vt:lpstr>
      <vt:lpstr>Times New Roman</vt:lpstr>
      <vt:lpstr>Verdana</vt:lpstr>
      <vt:lpstr>Colonna MT</vt:lpstr>
      <vt:lpstr>Arial Narrow</vt:lpstr>
      <vt:lpstr>Comic Sans MS</vt:lpstr>
      <vt:lpstr>Тема Office</vt:lpstr>
      <vt:lpstr>Slide 1</vt:lpstr>
      <vt:lpstr>Slide 2</vt:lpstr>
      <vt:lpstr>«Теперь, когда мы научились летать  по воздуху, как птицы, плавать под  водой, как рыбы, нам не хватает                  только одного:       научиться жить на земле,                   как люди».                                           Б. Шоу 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Международные соглашения,  в которых раскрываются  основные понятия и принципы толерантности</vt:lpstr>
      <vt:lpstr>Договор учеников класса одной из школ Новой Зеландии   «О принципах толерантности  друг к другу»</vt:lpstr>
      <vt:lpstr>Slide 23</vt:lpstr>
      <vt:lpstr>Slide 24</vt:lpstr>
      <vt:lpstr>ТОЛЕРАНТНОСТЬ -</vt:lpstr>
      <vt:lpstr>ТОЛЕРАНТНОСТЬ-</vt:lpstr>
      <vt:lpstr>Slide 27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Планета Толератности</dc:title>
  <dc:subject>классный час</dc:subject>
  <dc:creator>Александрова З.В. (Aida_Alex) </dc:creator>
  <dc:description>http://aida.ucoz.ru</dc:description>
  <cp:lastModifiedBy>Windows User</cp:lastModifiedBy>
  <cp:revision>276</cp:revision>
  <dcterms:created xsi:type="dcterms:W3CDTF">2009-03-15T07:21:25Z</dcterms:created>
  <dcterms:modified xsi:type="dcterms:W3CDTF">2017-01-27T09:56:56Z</dcterms:modified>
</cp:coreProperties>
</file>