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0" r:id="rId10"/>
    <p:sldId id="266" r:id="rId11"/>
    <p:sldId id="277" r:id="rId12"/>
    <p:sldId id="268" r:id="rId13"/>
    <p:sldId id="269" r:id="rId14"/>
    <p:sldId id="271" r:id="rId15"/>
    <p:sldId id="272" r:id="rId16"/>
    <p:sldId id="273" r:id="rId17"/>
    <p:sldId id="278" r:id="rId18"/>
    <p:sldId id="279" r:id="rId19"/>
    <p:sldId id="282" r:id="rId20"/>
    <p:sldId id="276" r:id="rId21"/>
    <p:sldId id="281" r:id="rId22"/>
    <p:sldId id="283" r:id="rId23"/>
    <p:sldId id="284" r:id="rId24"/>
    <p:sldId id="291" r:id="rId25"/>
    <p:sldId id="293" r:id="rId26"/>
    <p:sldId id="294" r:id="rId27"/>
    <p:sldId id="292" r:id="rId28"/>
    <p:sldId id="295" r:id="rId29"/>
    <p:sldId id="296" r:id="rId30"/>
    <p:sldId id="285" r:id="rId31"/>
    <p:sldId id="286" r:id="rId32"/>
    <p:sldId id="287" r:id="rId33"/>
    <p:sldId id="288" r:id="rId34"/>
    <p:sldId id="289" r:id="rId35"/>
    <p:sldId id="290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60093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37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0"/>
            <a:ext cx="6572296" cy="2571768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19050">
                  <a:solidFill>
                    <a:srgbClr val="D60093"/>
                  </a:solidFill>
                </a:ln>
                <a:solidFill>
                  <a:srgbClr val="D60093"/>
                </a:solidFill>
                <a:latin typeface="Century" pitchFamily="18" charset="0"/>
              </a:rPr>
              <a:t>Юные пожарные </a:t>
            </a:r>
            <a:endParaRPr lang="ru-RU" sz="6600" b="1" dirty="0">
              <a:ln w="19050">
                <a:solidFill>
                  <a:srgbClr val="D60093"/>
                </a:solidFill>
              </a:ln>
              <a:solidFill>
                <a:srgbClr val="D60093"/>
              </a:solidFill>
              <a:latin typeface="Century" pitchFamily="18" charset="0"/>
            </a:endParaRPr>
          </a:p>
        </p:txBody>
      </p:sp>
      <p:pic>
        <p:nvPicPr>
          <p:cNvPr id="5" name="Picture 6" descr="j49379_12498444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009" y="2357430"/>
            <a:ext cx="3599991" cy="4500570"/>
          </a:xfrm>
          <a:prstGeom prst="rect">
            <a:avLst/>
          </a:prstGeom>
          <a:noFill/>
        </p:spPr>
      </p:pic>
      <p:pic>
        <p:nvPicPr>
          <p:cNvPr id="6" name="Picture 6" descr="3378ba32d0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357430"/>
            <a:ext cx="4071934" cy="4071934"/>
          </a:xfrm>
          <a:prstGeom prst="rect">
            <a:avLst/>
          </a:prstGeom>
          <a:noFill/>
        </p:spPr>
      </p:pic>
      <p:pic>
        <p:nvPicPr>
          <p:cNvPr id="7" name="Picture 6" descr="5555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365557"/>
            <a:ext cx="1857388" cy="2678711"/>
          </a:xfrm>
          <a:prstGeom prst="rect">
            <a:avLst/>
          </a:prstGeom>
          <a:noFill/>
        </p:spPr>
      </p:pic>
      <p:pic>
        <p:nvPicPr>
          <p:cNvPr id="8" name="Picture 6" descr="5555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43306" y="1500174"/>
            <a:ext cx="1785950" cy="2967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1230" t="2929" r="1015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928670"/>
            <a:ext cx="7358114" cy="3714776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 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5" name="Picture 4" descr="7f72d5f6e7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14685"/>
            <a:ext cx="2214578" cy="328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214554"/>
            <a:ext cx="4721164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Красная корова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всю солому поела.</a:t>
            </a:r>
            <a:endParaRPr lang="ru-RU" sz="4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4429132"/>
            <a:ext cx="21852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5400" b="1" i="1" dirty="0" smtClean="0">
                <a:solidFill>
                  <a:srgbClr val="FFFF00"/>
                </a:solidFill>
                <a:latin typeface="Century" pitchFamily="18" charset="0"/>
              </a:rPr>
              <a:t>огонь</a:t>
            </a:r>
            <a:endParaRPr lang="ru-RU" sz="54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928802"/>
            <a:ext cx="5511445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В маленьком амбаре</a:t>
            </a:r>
          </a:p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лежит пожар </a:t>
            </a:r>
          </a:p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на пожаре. </a:t>
            </a:r>
            <a:endParaRPr lang="ru-RU" sz="4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357694"/>
            <a:ext cx="69541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Century" pitchFamily="18" charset="0"/>
              </a:rPr>
              <a:t>Спичечный коробок и спички</a:t>
            </a:r>
            <a:endParaRPr lang="ru-RU" sz="36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714488"/>
            <a:ext cx="3836307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Красный бык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стоит дрожит,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чёрный бык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на небо бежит</a:t>
            </a:r>
            <a:endParaRPr lang="ru-RU" sz="4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500570"/>
            <a:ext cx="3195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Century" pitchFamily="18" charset="0"/>
              </a:rPr>
              <a:t>Огонь и дым</a:t>
            </a:r>
            <a:endParaRPr lang="ru-RU" sz="36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928802"/>
            <a:ext cx="3720890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Маленькая,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удаленька,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а большую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беду приносит</a:t>
            </a:r>
            <a:endParaRPr lang="ru-RU" sz="4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4643446"/>
            <a:ext cx="17588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Century" pitchFamily="18" charset="0"/>
              </a:rPr>
              <a:t>Искра</a:t>
            </a:r>
            <a:endParaRPr lang="ru-RU" sz="36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357430"/>
            <a:ext cx="5769528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От  огня  происхожу, 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  от огня и умираю.</a:t>
            </a:r>
            <a:endParaRPr lang="ru-RU" sz="4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4214818"/>
            <a:ext cx="16882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Century" pitchFamily="18" charset="0"/>
              </a:rPr>
              <a:t>Уголь</a:t>
            </a:r>
            <a:endParaRPr lang="ru-RU" sz="36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500174"/>
            <a:ext cx="585288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latin typeface="Century" pitchFamily="18" charset="0"/>
              </a:rPr>
              <a:t>Стоит дом, </a:t>
            </a:r>
          </a:p>
          <a:p>
            <a:pPr lvl="0" algn="ctr"/>
            <a:r>
              <a:rPr lang="ru-RU" sz="3400" b="1" dirty="0" smtClean="0">
                <a:solidFill>
                  <a:srgbClr val="FF0000"/>
                </a:solidFill>
                <a:latin typeface="Century" pitchFamily="18" charset="0"/>
              </a:rPr>
              <a:t>пятьдесят сестричек в нём.</a:t>
            </a:r>
          </a:p>
          <a:p>
            <a:pPr lvl="0" algn="ctr"/>
            <a:r>
              <a:rPr lang="ru-RU" sz="3400" b="1" u="sng" dirty="0" smtClean="0">
                <a:solidFill>
                  <a:srgbClr val="FF0000"/>
                </a:solidFill>
                <a:latin typeface="Century" pitchFamily="18" charset="0"/>
              </a:rPr>
              <a:t>Посоветую я детям:</a:t>
            </a:r>
          </a:p>
          <a:p>
            <a:pPr lvl="0" algn="ctr"/>
            <a:r>
              <a:rPr lang="ru-RU" sz="3400" b="1" u="sng" dirty="0" smtClean="0">
                <a:solidFill>
                  <a:srgbClr val="FF0000"/>
                </a:solidFill>
                <a:latin typeface="Century" pitchFamily="18" charset="0"/>
              </a:rPr>
              <a:t>  Не играйте с домом этим!</a:t>
            </a:r>
            <a:endParaRPr lang="ru-RU" sz="3400" b="1" u="sng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572008"/>
            <a:ext cx="48189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Century" pitchFamily="18" charset="0"/>
              </a:rPr>
              <a:t>Спичечный коробок</a:t>
            </a:r>
            <a:endParaRPr lang="ru-RU" sz="36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6" name="Picture 6" descr="гщщг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44" y="6143644"/>
            <a:ext cx="714356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00298" y="785794"/>
            <a:ext cx="3429024" cy="1928826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74313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тест</a:t>
            </a:r>
            <a:r>
              <a:rPr lang="ru-RU" sz="6600" b="1" dirty="0" smtClean="0">
                <a:ln w="38100">
                  <a:solidFill>
                    <a:srgbClr val="D60093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 </a:t>
            </a:r>
            <a:endParaRPr lang="ru-RU" sz="6600" b="1" dirty="0">
              <a:ln w="38100">
                <a:solidFill>
                  <a:srgbClr val="D60093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928802"/>
            <a:ext cx="5786478" cy="3786214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 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Правила </a:t>
            </a:r>
          </a:p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  поведения </a:t>
            </a:r>
          </a:p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при пожаре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7" name="Picture 4" descr="7f72d5f6e7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182904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57356" y="857232"/>
            <a:ext cx="5929354" cy="1500222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у вас мелкое </a:t>
            </a:r>
            <a:r>
              <a:rPr lang="ru-RU" sz="6600" b="1" dirty="0" err="1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возгарание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 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285852" y="2357430"/>
            <a:ext cx="685804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1. Надо спрятаться под кровать.</a:t>
            </a:r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285852" y="4857760"/>
            <a:ext cx="68580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3. Надо убегать из дома.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285852" y="3357562"/>
            <a:ext cx="6858048" cy="892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0000CC"/>
                </a:solidFill>
                <a:cs typeface="FrankRuehl" pitchFamily="34" charset="-79"/>
              </a:rPr>
              <a:t>2. Надо потушить подручными средствами </a:t>
            </a:r>
          </a:p>
          <a:p>
            <a:r>
              <a:rPr lang="ru-RU" sz="2600" b="1" i="1" dirty="0" smtClean="0">
                <a:solidFill>
                  <a:srgbClr val="0000CC"/>
                </a:solidFill>
                <a:cs typeface="FrankRuehl" pitchFamily="34" charset="-79"/>
              </a:rPr>
              <a:t>(водой, мокрым покрывалом).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гшещ"/>
          <p:cNvPicPr>
            <a:picLocks noChangeAspect="1" noChangeArrowheads="1"/>
          </p:cNvPicPr>
          <p:nvPr/>
        </p:nvPicPr>
        <p:blipFill>
          <a:blip r:embed="rId3" cstate="print"/>
          <a:srcRect l="3546" t="8387" r="2482" b="13436"/>
          <a:stretch>
            <a:fillRect/>
          </a:stretch>
        </p:blipFill>
        <p:spPr>
          <a:xfrm>
            <a:off x="2571736" y="785794"/>
            <a:ext cx="4714908" cy="5693475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500298" y="785794"/>
            <a:ext cx="4714908" cy="1285908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20976964">
            <a:off x="151606" y="439553"/>
            <a:ext cx="5072066" cy="2143116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48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но 2 18">
            <a:hlinkClick r:id="rId4" action="ppaction://hlinksldjump"/>
          </p:cNvPr>
          <p:cNvSpPr/>
          <p:nvPr/>
        </p:nvSpPr>
        <p:spPr>
          <a:xfrm rot="20803190">
            <a:off x="3754175" y="1001897"/>
            <a:ext cx="5227131" cy="2025011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но 2 19">
            <a:hlinkClick r:id="rId5" action="ppaction://hlinksldjump"/>
          </p:cNvPr>
          <p:cNvSpPr/>
          <p:nvPr/>
        </p:nvSpPr>
        <p:spPr>
          <a:xfrm rot="21220291">
            <a:off x="134899" y="3164853"/>
            <a:ext cx="5729564" cy="2764350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Средства для тушения огня</a:t>
            </a:r>
            <a:endParaRPr lang="ru-RU" sz="30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но 2 21">
            <a:hlinkClick r:id="rId6" action="ppaction://hlinksldjump"/>
          </p:cNvPr>
          <p:cNvSpPr/>
          <p:nvPr/>
        </p:nvSpPr>
        <p:spPr>
          <a:xfrm rot="21255484">
            <a:off x="5303185" y="3378832"/>
            <a:ext cx="3378319" cy="1933442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48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00232" y="1142984"/>
            <a:ext cx="5643602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загорелась одежда надо: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000232" y="2786058"/>
            <a:ext cx="571504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00CC"/>
                </a:solidFill>
                <a:cs typeface="FrankRuehl" pitchFamily="34" charset="-79"/>
              </a:rPr>
              <a:t>Бегать в горящей одежде, </a:t>
            </a:r>
          </a:p>
          <a:p>
            <a:pPr marL="514350" indent="-514350"/>
            <a:r>
              <a:rPr lang="ru-RU" sz="3200" b="1" i="1" dirty="0" smtClean="0">
                <a:solidFill>
                  <a:srgbClr val="0000CC"/>
                </a:solidFill>
                <a:cs typeface="FrankRuehl" pitchFamily="34" charset="-79"/>
              </a:rPr>
              <a:t>	чтобы  загасить пламя.</a:t>
            </a:r>
            <a:endParaRPr lang="ru-RU" sz="32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2000232" y="4214818"/>
            <a:ext cx="57150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cs typeface="FrankRuehl" pitchFamily="34" charset="-79"/>
              </a:rPr>
              <a:t>2. Падать на пол и кататься.</a:t>
            </a:r>
          </a:p>
          <a:p>
            <a:endParaRPr lang="ru-RU" sz="32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епке"/>
          <p:cNvPicPr>
            <a:picLocks noChangeAspect="1" noChangeArrowheads="1"/>
          </p:cNvPicPr>
          <p:nvPr/>
        </p:nvPicPr>
        <p:blipFill>
          <a:blip r:embed="rId3" cstate="print"/>
          <a:srcRect l="7092" t="8551" r="6028" b="30374"/>
          <a:stretch>
            <a:fillRect/>
          </a:stretch>
        </p:blipFill>
        <p:spPr>
          <a:xfrm>
            <a:off x="2143108" y="1785926"/>
            <a:ext cx="4714908" cy="4811130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071670" y="857232"/>
            <a:ext cx="4572032" cy="1000156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928670"/>
            <a:ext cx="6858048" cy="12144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невозможно потушить </a:t>
            </a:r>
            <a:r>
              <a:rPr lang="ru-RU" sz="6600" b="1" dirty="0" err="1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возгарание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 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357290" y="4000504"/>
            <a:ext cx="650085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2. Надо спрятаться в другую комнату.</a:t>
            </a:r>
          </a:p>
          <a:p>
            <a:pPr marL="514350" indent="-514350"/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357290" y="2571744"/>
            <a:ext cx="650085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1. Надо покинуть помещение.</a:t>
            </a:r>
          </a:p>
          <a:p>
            <a:endParaRPr lang="ru-RU" sz="2800" b="1" i="1" dirty="0" smtClean="0">
              <a:solidFill>
                <a:srgbClr val="0000CC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лоьбг"/>
          <p:cNvPicPr>
            <a:picLocks noChangeAspect="1" noChangeArrowheads="1"/>
          </p:cNvPicPr>
          <p:nvPr/>
        </p:nvPicPr>
        <p:blipFill>
          <a:blip r:embed="rId3" cstate="print"/>
          <a:srcRect l="5319" t="7329" r="6028" b="14495"/>
          <a:stretch>
            <a:fillRect/>
          </a:stretch>
        </p:blipFill>
        <p:spPr>
          <a:xfrm>
            <a:off x="2428860" y="285728"/>
            <a:ext cx="4929222" cy="6309405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285984" y="428604"/>
            <a:ext cx="5000660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14480" y="1357298"/>
            <a:ext cx="5929354" cy="15002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в квартире пожар, то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57356" y="4500570"/>
            <a:ext cx="592935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2. Необходимо вызвать пожарных.</a:t>
            </a:r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785918" y="3286124"/>
            <a:ext cx="600079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1. Необходимо  позвать соседей на помощь.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14546" y="428604"/>
            <a:ext cx="5000660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5" name="Picture 6" descr="3378ba32d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1428736"/>
            <a:ext cx="6000792" cy="13573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Пожарных  вызвать по телефону: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143504" y="3000372"/>
            <a:ext cx="142876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cs typeface="FrankRuehl" pitchFamily="34" charset="-79"/>
              </a:rPr>
              <a:t>  02</a:t>
            </a:r>
            <a:endParaRPr lang="ru-RU" sz="54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786182" y="4429132"/>
            <a:ext cx="157163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i="1" dirty="0" smtClean="0">
                <a:solidFill>
                  <a:srgbClr val="0000CC"/>
                </a:solidFill>
                <a:cs typeface="FrankRuehl" pitchFamily="34" charset="-79"/>
              </a:rPr>
              <a:t>01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428860" y="3000372"/>
            <a:ext cx="150019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cs typeface="FrankRuehl" pitchFamily="34" charset="-79"/>
              </a:rPr>
              <a:t>  03</a:t>
            </a:r>
            <a:endParaRPr lang="ru-RU" sz="54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 cstate="print"/>
          <a:srcRect l="6478" t="33653" r="7801" b="14495"/>
          <a:stretch>
            <a:fillRect/>
          </a:stretch>
        </p:blipFill>
        <p:spPr>
          <a:xfrm>
            <a:off x="1857356" y="571480"/>
            <a:ext cx="6264947" cy="5500726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357422" y="357166"/>
            <a:ext cx="5286412" cy="1357346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1428736"/>
            <a:ext cx="6000792" cy="13573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Пожарным  необходимо  сообщить: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857356" y="4286256"/>
            <a:ext cx="571504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 2. Фамилию,  адрес, подъезд,  этаж, объект возгорания.</a:t>
            </a:r>
            <a:endParaRPr lang="ru-RU" sz="5400" b="1" i="1" dirty="0" smtClean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857356" y="3000372"/>
            <a:ext cx="57150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  1. Фамилию, адрес, возраст, ваш рост, цвет глаз. </a:t>
            </a:r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71670" y="500042"/>
            <a:ext cx="5286412" cy="13573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 cstate="print"/>
          <a:srcRect l="6478" t="8887" r="7802" b="25389"/>
          <a:stretch>
            <a:fillRect/>
          </a:stretch>
        </p:blipFill>
        <p:spPr>
          <a:xfrm>
            <a:off x="2428860" y="1714488"/>
            <a:ext cx="4429156" cy="492922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071934" y="3643314"/>
            <a:ext cx="1428760" cy="21859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Т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Пятно 2 1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428596" y="3571876"/>
            <a:ext cx="1928826" cy="2328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>
                <a:blip r:embed="rId3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01760">
            <a:off x="1990978" y="3598833"/>
            <a:ext cx="1652624" cy="18125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164305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857628"/>
            <a:ext cx="27110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286776" y="1714488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6" cstate="print"/>
          <a:srcRect l="17389" t="27177" r="35016"/>
          <a:stretch>
            <a:fillRect/>
          </a:stretch>
        </p:blipFill>
        <p:spPr bwMode="auto">
          <a:xfrm>
            <a:off x="4857752" y="357166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000240"/>
            <a:ext cx="40270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solidFill>
                  <a:srgbClr val="FF3399"/>
                </a:solidFill>
                <a:latin typeface="Century" pitchFamily="18" charset="0"/>
              </a:rPr>
              <a:t>КОСТЁР</a:t>
            </a:r>
            <a:endParaRPr lang="ru-RU" sz="6600" b="1" dirty="0">
              <a:solidFill>
                <a:srgbClr val="FF3399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928670"/>
            <a:ext cx="6858048" cy="12144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в комнате много дыма: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643042" y="2643182"/>
            <a:ext cx="592935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Необходимо  быстро убегать.</a:t>
            </a:r>
          </a:p>
          <a:p>
            <a:pPr marL="514350" indent="-514350"/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714480" y="4143380"/>
            <a:ext cx="600079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2. Необходимо  двигаться ползком</a:t>
            </a:r>
          </a:p>
          <a:p>
            <a:endParaRPr lang="ru-RU" sz="2800" b="1" i="1" dirty="0" smtClean="0">
              <a:solidFill>
                <a:srgbClr val="0000CC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егн7"/>
          <p:cNvPicPr>
            <a:picLocks noChangeAspect="1" noChangeArrowheads="1"/>
          </p:cNvPicPr>
          <p:nvPr/>
        </p:nvPicPr>
        <p:blipFill>
          <a:blip r:embed="rId3" cstate="print"/>
          <a:srcRect l="5319" t="7329" r="6028" b="14495"/>
          <a:stretch>
            <a:fillRect/>
          </a:stretch>
        </p:blipFill>
        <p:spPr>
          <a:xfrm>
            <a:off x="2428860" y="428604"/>
            <a:ext cx="4857784" cy="6217963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285984" y="428604"/>
            <a:ext cx="5000660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2976" y="1071546"/>
            <a:ext cx="6858048" cy="12144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в комнате много дыма: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285852" y="2857496"/>
            <a:ext cx="650085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Необходимо  дышать через мокрую ткань.</a:t>
            </a:r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285852" y="4429132"/>
            <a:ext cx="642942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2. Необходимо  закрыть рот ладонью.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енвре"/>
          <p:cNvPicPr>
            <a:picLocks noChangeAspect="1" noChangeArrowheads="1"/>
          </p:cNvPicPr>
          <p:nvPr/>
        </p:nvPicPr>
        <p:blipFill>
          <a:blip r:embed="rId3" cstate="print"/>
          <a:srcRect l="5319" t="7329" r="4255" b="14495"/>
          <a:stretch>
            <a:fillRect/>
          </a:stretch>
        </p:blipFill>
        <p:spPr>
          <a:xfrm>
            <a:off x="2357422" y="214290"/>
            <a:ext cx="5072098" cy="6364985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285984" y="428604"/>
            <a:ext cx="5000660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14480" y="1357298"/>
            <a:ext cx="5929354" cy="15002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ты покинул горящее</a:t>
            </a:r>
          </a:p>
          <a:p>
            <a:pPr lvl="0" algn="ctr"/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 помещение, то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143108" y="4500570"/>
            <a:ext cx="571504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2. Плотно закрой все двери. </a:t>
            </a:r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143108" y="3286124"/>
            <a:ext cx="571504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1. Оставь все двери открытыми.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нревнг"/>
          <p:cNvPicPr>
            <a:picLocks noChangeAspect="1" noChangeArrowheads="1"/>
          </p:cNvPicPr>
          <p:nvPr/>
        </p:nvPicPr>
        <p:blipFill>
          <a:blip r:embed="rId3" cstate="print"/>
          <a:srcRect l="4373" t="7736" r="3428" b="14088"/>
          <a:stretch>
            <a:fillRect/>
          </a:stretch>
        </p:blipFill>
        <p:spPr>
          <a:xfrm>
            <a:off x="2357422" y="428604"/>
            <a:ext cx="4929222" cy="6066735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214546" y="428604"/>
            <a:ext cx="5000660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6665" t="4166" r="6250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28794" y="714356"/>
            <a:ext cx="5000660" cy="121447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Запомните 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785926"/>
            <a:ext cx="5715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smtClean="0">
                <a:solidFill>
                  <a:srgbClr val="FFFF00"/>
                </a:solidFill>
              </a:rPr>
              <a:t>самое главное правило не только при пожаре, но и при любой другой опасности: </a:t>
            </a:r>
          </a:p>
          <a:p>
            <a:pPr>
              <a:lnSpc>
                <a:spcPct val="90000"/>
              </a:lnSpc>
            </a:pPr>
            <a:r>
              <a:rPr lang="ru-RU" sz="4000" b="1" i="1" dirty="0" smtClean="0">
                <a:solidFill>
                  <a:srgbClr val="FFFF00"/>
                </a:solidFill>
              </a:rPr>
              <a:t>Не поддавайтесь панике и не теряйте самообладания!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6" name="Picture 4" descr="j49379_12498444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7" y="3552002"/>
            <a:ext cx="2643206" cy="3305997"/>
          </a:xfrm>
          <a:prstGeom prst="rect">
            <a:avLst/>
          </a:prstGeom>
          <a:noFill/>
        </p:spPr>
      </p:pic>
      <p:pic>
        <p:nvPicPr>
          <p:cNvPr id="10" name="Picture 6" descr="гщщг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44" y="6143644"/>
            <a:ext cx="714356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e88cc1ec43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14422"/>
            <a:ext cx="4576763" cy="54133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0"/>
            <a:ext cx="6715172" cy="1857388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Средства для тушения огня 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7" name="Picture 4" descr="7f72d5f6e7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785926"/>
            <a:ext cx="1214446" cy="180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пожарный щит_1 копия"/>
          <p:cNvPicPr>
            <a:picLocks noChangeAspect="1" noChangeArrowheads="1"/>
          </p:cNvPicPr>
          <p:nvPr/>
        </p:nvPicPr>
        <p:blipFill>
          <a:blip r:embed="rId3" cstate="print"/>
          <a:srcRect l="6237" t="15115" r="6445" b="8819"/>
          <a:stretch>
            <a:fillRect/>
          </a:stretch>
        </p:blipFill>
        <p:spPr bwMode="auto">
          <a:xfrm>
            <a:off x="1928794" y="1571612"/>
            <a:ext cx="5500726" cy="4929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-214338"/>
            <a:ext cx="6715172" cy="1857388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Средства для тушения огня 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8" name="Picture 4" descr="7f72d5f6e7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571612"/>
            <a:ext cx="1214446" cy="180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-214338"/>
            <a:ext cx="6715172" cy="1857388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Средства для тушения огня 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7" name="Picture 5" descr="предметы с плаката_12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4071966" cy="4870798"/>
          </a:xfrm>
          <a:prstGeom prst="rect">
            <a:avLst/>
          </a:prstGeom>
          <a:noFill/>
        </p:spPr>
      </p:pic>
      <p:pic>
        <p:nvPicPr>
          <p:cNvPr id="8" name="Picture 4" descr="7f72d5f6e7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785926"/>
            <a:ext cx="1214446" cy="180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142976" y="3857628"/>
            <a:ext cx="1857388" cy="24003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66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86124"/>
            <a:ext cx="3143272" cy="335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786578" y="4286256"/>
            <a:ext cx="16385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К=Г</a:t>
            </a:r>
            <a:endParaRPr lang="ru-RU" sz="66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1000108"/>
            <a:ext cx="34996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Century" pitchFamily="18" charset="0"/>
              </a:rPr>
              <a:t>ОГОНЬ</a:t>
            </a:r>
            <a:endParaRPr lang="ru-RU" sz="6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8" name="Пятно 2 7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-214338"/>
            <a:ext cx="6715172" cy="1857388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Средства для тушения огня 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Picture 12" descr="dd838a4ff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3429024" cy="2480478"/>
          </a:xfrm>
          <a:prstGeom prst="rect">
            <a:avLst/>
          </a:prstGeom>
          <a:noFill/>
        </p:spPr>
      </p:pic>
      <p:pic>
        <p:nvPicPr>
          <p:cNvPr id="9" name="Picture 12" descr="dd838a4ff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3429024" cy="2480478"/>
          </a:xfrm>
          <a:prstGeom prst="rect">
            <a:avLst/>
          </a:prstGeom>
          <a:noFill/>
        </p:spPr>
      </p:pic>
      <p:pic>
        <p:nvPicPr>
          <p:cNvPr id="10" name="Picture 6" descr="гщщг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44" y="6143644"/>
            <a:ext cx="714356" cy="714356"/>
          </a:xfrm>
          <a:prstGeom prst="rect">
            <a:avLst/>
          </a:prstGeom>
          <a:noFill/>
        </p:spPr>
      </p:pic>
      <p:pic>
        <p:nvPicPr>
          <p:cNvPr id="11" name="Picture 4" descr="7f72d5f6e7e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785926"/>
            <a:ext cx="1214446" cy="180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857356" y="3214686"/>
            <a:ext cx="29963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ОМ=ВЕ</a:t>
            </a:r>
            <a:endParaRPr lang="ru-RU" sz="6600" b="1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14752"/>
            <a:ext cx="2857520" cy="28575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86776" y="200024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9586" y="200024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524" y="4000504"/>
            <a:ext cx="5231818" cy="22266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 descr="newy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0"/>
            <a:ext cx="1571636" cy="3143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72066" y="1285860"/>
            <a:ext cx="34756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СВЕЧА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2" name="Пятно 2 11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4143372" y="4214818"/>
            <a:ext cx="2286016" cy="2357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Ж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571612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5196" t="3571" r="7224" b="14285"/>
          <a:stretch>
            <a:fillRect/>
          </a:stretch>
        </p:blipFill>
        <p:spPr bwMode="auto">
          <a:xfrm>
            <a:off x="357158" y="4071942"/>
            <a:ext cx="3152590" cy="250033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643306" y="1571612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776" y="1785926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929066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29454" y="3214686"/>
            <a:ext cx="14253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2 1</a:t>
            </a:r>
            <a:endParaRPr lang="ru-RU" sz="6600" b="1" dirty="0">
              <a:solidFill>
                <a:srgbClr val="3333FF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5728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5786" y="2143116"/>
            <a:ext cx="37850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Century" pitchFamily="18" charset="0"/>
              </a:rPr>
              <a:t>ПОЖАР</a:t>
            </a:r>
            <a:endParaRPr lang="ru-RU" sz="6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786578" y="4286256"/>
            <a:ext cx="5661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 </a:t>
            </a:r>
            <a:endParaRPr lang="ru-RU" sz="66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1571612"/>
            <a:ext cx="27206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solidFill>
                  <a:srgbClr val="0000CC"/>
                </a:solidFill>
                <a:latin typeface="Century" pitchFamily="18" charset="0"/>
              </a:rPr>
              <a:t>ДЫМ</a:t>
            </a:r>
            <a:endParaRPr lang="ru-RU" sz="6600" b="1" dirty="0">
              <a:solidFill>
                <a:srgbClr val="0000CC"/>
              </a:solidFill>
              <a:latin typeface="Century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4132" r="825" b="3223"/>
          <a:stretch>
            <a:fillRect/>
          </a:stretch>
        </p:blipFill>
        <p:spPr bwMode="auto">
          <a:xfrm>
            <a:off x="500034" y="3643314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14678" y="1428736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1428736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2143140" cy="218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214810" y="2285992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285992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876"/>
            <a:ext cx="2009783" cy="29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358214" y="128586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72462" y="128586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21" name="Picture 4" descr="{EA3C0CAB-28EE-4233-B433-80D48347ED33}"/>
          <p:cNvPicPr>
            <a:picLocks noChangeAspect="1" noChangeArrowheads="1"/>
          </p:cNvPicPr>
          <p:nvPr/>
        </p:nvPicPr>
        <p:blipFill>
          <a:blip r:embed="rId6" cstate="print"/>
          <a:srcRect l="16781" t="1050" r="53864" b="56213"/>
          <a:stretch>
            <a:fillRect/>
          </a:stretch>
        </p:blipFill>
        <p:spPr>
          <a:xfrm rot="19672847">
            <a:off x="4329674" y="716401"/>
            <a:ext cx="3495703" cy="2782019"/>
          </a:xfrm>
          <a:prstGeom prst="cloudCallout">
            <a:avLst>
              <a:gd name="adj1" fmla="val -27256"/>
              <a:gd name="adj2" fmla="val 26867"/>
            </a:avLst>
          </a:prstGeom>
          <a:noFill/>
        </p:spPr>
      </p:pic>
      <p:sp>
        <p:nvSpPr>
          <p:cNvPr id="20" name="Пятно 2 19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 cstate="print"/>
          <a:srcRect l="16729"/>
          <a:stretch>
            <a:fillRect/>
          </a:stretch>
        </p:blipFill>
        <p:spPr bwMode="auto">
          <a:xfrm>
            <a:off x="2000232" y="3786190"/>
            <a:ext cx="1785950" cy="28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85720" y="3929066"/>
            <a:ext cx="1857388" cy="24003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071678"/>
            <a:ext cx="44149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Century" pitchFamily="18" charset="0"/>
              </a:rPr>
              <a:t>СПИЧКИ</a:t>
            </a:r>
            <a:endParaRPr lang="ru-RU" sz="6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3226" t="5481" r="6452" b="14923"/>
          <a:stretch>
            <a:fillRect/>
          </a:stretch>
        </p:blipFill>
        <p:spPr bwMode="auto">
          <a:xfrm>
            <a:off x="5786446" y="4143380"/>
            <a:ext cx="2000264" cy="22860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282593" y="4357694"/>
            <a:ext cx="18614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А=И</a:t>
            </a:r>
            <a:endParaRPr lang="ru-RU" sz="6600" b="1" dirty="0">
              <a:solidFill>
                <a:srgbClr val="33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164305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64305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164305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164305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5000636"/>
            <a:ext cx="17620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Е=И</a:t>
            </a:r>
            <a:endParaRPr lang="ru-RU" sz="6600" b="1" dirty="0">
              <a:solidFill>
                <a:srgbClr val="3333FF"/>
              </a:solidFill>
            </a:endParaRPr>
          </a:p>
        </p:txBody>
      </p:sp>
      <p:sp>
        <p:nvSpPr>
          <p:cNvPr id="15" name="Пятно 2 14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18"/>
          <p:cNvPicPr>
            <a:picLocks noChangeAspect="1" noChangeArrowheads="1"/>
          </p:cNvPicPr>
          <p:nvPr/>
        </p:nvPicPr>
        <p:blipFill>
          <a:blip r:embed="rId5" cstate="print"/>
          <a:srcRect l="10853" t="27492" r="16635" b="16042"/>
          <a:stretch>
            <a:fillRect/>
          </a:stretch>
        </p:blipFill>
        <p:spPr bwMode="auto">
          <a:xfrm>
            <a:off x="5286380" y="857232"/>
            <a:ext cx="2928958" cy="238941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4714908" cy="390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Картинка 21 из 7108"/>
          <p:cNvPicPr>
            <a:picLocks noChangeAspect="1" noChangeArrowheads="1"/>
          </p:cNvPicPr>
          <p:nvPr/>
        </p:nvPicPr>
        <p:blipFill>
          <a:blip r:embed="rId3" cstate="print"/>
          <a:srcRect l="1818" r="6818" b="35514"/>
          <a:stretch>
            <a:fillRect/>
          </a:stretch>
        </p:blipFill>
        <p:spPr bwMode="auto">
          <a:xfrm rot="406911" flipH="1">
            <a:off x="6573499" y="226318"/>
            <a:ext cx="2282427" cy="146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496"/>
            <a:ext cx="994096" cy="928694"/>
          </a:xfrm>
          <a:prstGeom prst="rect">
            <a:avLst/>
          </a:prstGeom>
          <a:noFill/>
        </p:spPr>
      </p:pic>
      <p:pic>
        <p:nvPicPr>
          <p:cNvPr id="13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071810"/>
            <a:ext cx="1000132" cy="934334"/>
          </a:xfrm>
          <a:prstGeom prst="rect">
            <a:avLst/>
          </a:prstGeom>
          <a:noFill/>
        </p:spPr>
      </p:pic>
      <p:pic>
        <p:nvPicPr>
          <p:cNvPr id="21" name="Picture 8" descr="cc2239e2726cebd9e7d366aff3ee63c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66215">
            <a:off x="3671624" y="478516"/>
            <a:ext cx="957237" cy="657407"/>
          </a:xfrm>
          <a:prstGeom prst="rect">
            <a:avLst/>
          </a:prstGeom>
          <a:noFill/>
        </p:spPr>
      </p:pic>
      <p:pic>
        <p:nvPicPr>
          <p:cNvPr id="24" name="Picture 4" descr="trava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42000"/>
            <a:ext cx="2285984" cy="1016000"/>
          </a:xfrm>
          <a:prstGeom prst="rect">
            <a:avLst/>
          </a:prstGeom>
          <a:noFill/>
        </p:spPr>
      </p:pic>
      <p:pic>
        <p:nvPicPr>
          <p:cNvPr id="25" name="Picture 4" descr="trava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00892" y="5842000"/>
            <a:ext cx="2143108" cy="1016000"/>
          </a:xfrm>
          <a:prstGeom prst="rect">
            <a:avLst/>
          </a:prstGeom>
          <a:noFill/>
        </p:spPr>
      </p:pic>
      <p:pic>
        <p:nvPicPr>
          <p:cNvPr id="26" name="Picture 4" descr="trava07"/>
          <p:cNvPicPr>
            <a:picLocks noChangeAspect="1" noChangeArrowheads="1"/>
          </p:cNvPicPr>
          <p:nvPr/>
        </p:nvPicPr>
        <p:blipFill>
          <a:blip r:embed="rId6" cstate="print"/>
          <a:srcRect r="2857"/>
          <a:stretch>
            <a:fillRect/>
          </a:stretch>
        </p:blipFill>
        <p:spPr bwMode="auto">
          <a:xfrm>
            <a:off x="2285984" y="5842000"/>
            <a:ext cx="2428892" cy="1016000"/>
          </a:xfrm>
          <a:prstGeom prst="rect">
            <a:avLst/>
          </a:prstGeom>
          <a:noFill/>
        </p:spPr>
      </p:pic>
      <p:pic>
        <p:nvPicPr>
          <p:cNvPr id="27" name="Picture 4" descr="trava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842000"/>
            <a:ext cx="2428892" cy="1016000"/>
          </a:xfrm>
          <a:prstGeom prst="rect">
            <a:avLst/>
          </a:prstGeom>
          <a:noFill/>
        </p:spPr>
      </p:pic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928662" y="3857628"/>
            <a:ext cx="7500990" cy="2000264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Молодцы!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4" name="Picture 6" descr="гщщг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9644" y="6143644"/>
            <a:ext cx="714356" cy="7143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442</Words>
  <Application>Microsoft Office PowerPoint</Application>
  <PresentationFormat>On-screen Show (4:3)</PresentationFormat>
  <Paragraphs>130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Windows User</cp:lastModifiedBy>
  <cp:revision>9</cp:revision>
  <dcterms:created xsi:type="dcterms:W3CDTF">2011-06-11T07:59:27Z</dcterms:created>
  <dcterms:modified xsi:type="dcterms:W3CDTF">2016-05-15T17:20:11Z</dcterms:modified>
</cp:coreProperties>
</file>